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0" d="100"/>
          <a:sy n="50" d="100"/>
        </p:scale>
        <p:origin x="891" y="-21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Sheet1!$B$1</c:f>
              <c:strCache>
                <c:ptCount val="1"/>
                <c:pt idx="0">
                  <c:v>Accuracy 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knn_cv.score</c:v>
                </c:pt>
                <c:pt idx="1">
                  <c:v>tree_cv.score</c:v>
                </c:pt>
                <c:pt idx="2">
                  <c:v>svm_cv.score</c:v>
                </c:pt>
                <c:pt idx="3">
                  <c:v>logreg_cv.score</c:v>
                </c:pt>
              </c:strCache>
            </c:strRef>
          </c:cat>
          <c:val>
            <c:numRef>
              <c:f>Sheet1!$B$2:$B$5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0-3CCB-4C14-97C3-82DB55F370BF}"/>
            </c:ext>
          </c:extLst>
        </c:ser>
        <c:dLbls>
          <c:dLblPos val="outEnd"/>
          <c:showLegendKey val="0"/>
          <c:showVal val="1"/>
          <c:showCatName val="0"/>
          <c:showSerName val="0"/>
          <c:showPercent val="0"/>
          <c:showBubbleSize val="0"/>
        </c:dLbls>
        <c:gapWidth val="219"/>
        <c:overlap val="-27"/>
        <c:axId val="392551311"/>
        <c:axId val="48626623"/>
      </c:barChart>
      <c:catAx>
        <c:axId val="392551311"/>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48626623"/>
        <c:crosses val="autoZero"/>
        <c:auto val="1"/>
        <c:lblAlgn val="ctr"/>
        <c:lblOffset val="100"/>
        <c:noMultiLvlLbl val="0"/>
      </c:catAx>
      <c:valAx>
        <c:axId val="48626623"/>
        <c:scaling>
          <c:orientation val="minMax"/>
        </c:scaling>
        <c:delete val="1"/>
        <c:axPos val="l"/>
        <c:numFmt formatCode="General" sourceLinked="1"/>
        <c:majorTickMark val="none"/>
        <c:minorTickMark val="none"/>
        <c:tickLblPos val="nextTo"/>
        <c:crossAx val="392551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a:t>Request Space X API</a:t>
          </a:r>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a:t>Decode response as JSON and Get data from API using ID’s</a:t>
          </a:r>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a:t>Filter data to only include Falcon 9 launches</a:t>
          </a:r>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96D3E804-049F-4446-9A56-F918C9499BBF}">
      <dgm:prSet phldrT="[Text]"/>
      <dgm:spPr/>
      <dgm:t>
        <a:bodyPr/>
        <a:lstStyle/>
        <a:p>
          <a:r>
            <a:rPr lang="en-US" dirty="0"/>
            <a:t>Dealing with missing value for </a:t>
          </a:r>
          <a:r>
            <a:rPr lang="en-US" dirty="0" err="1"/>
            <a:t>Payloadmass</a:t>
          </a:r>
          <a:r>
            <a:rPr lang="en-US" dirty="0"/>
            <a:t> using mean</a:t>
          </a:r>
        </a:p>
      </dgm:t>
    </dgm:pt>
    <dgm:pt modelId="{42DBF6DA-F98E-4A7C-BDDB-641C81DD4170}" type="parTrans" cxnId="{9C1270DC-5D8D-48B3-A03D-92F202102B8A}">
      <dgm:prSet/>
      <dgm:spPr/>
      <dgm:t>
        <a:bodyPr/>
        <a:lstStyle/>
        <a:p>
          <a:endParaRPr lang="en-US"/>
        </a:p>
      </dgm:t>
    </dgm:pt>
    <dgm:pt modelId="{6392F0DB-87C3-48B3-9A5A-DBECB2BB4CBA}" type="sibTrans" cxnId="{9C1270DC-5D8D-48B3-A03D-92F202102B8A}">
      <dgm:prSet/>
      <dgm:spPr/>
      <dgm:t>
        <a:bodyPr/>
        <a:lstStyle/>
        <a:p>
          <a:endParaRPr lang="en-US"/>
        </a:p>
      </dgm:t>
    </dgm:pt>
    <dgm:pt modelId="{FB096548-1829-4AA1-858A-21B54B8D0160}">
      <dgm:prSet phldrT="[Text]"/>
      <dgm:spPr/>
      <dgm:t>
        <a:bodyPr/>
        <a:lstStyle/>
        <a:p>
          <a:r>
            <a:rPr lang="en-US" dirty="0"/>
            <a:t>Combine data using </a:t>
          </a:r>
          <a:r>
            <a:rPr lang="en-US" dirty="0" err="1"/>
            <a:t>dict</a:t>
          </a:r>
          <a:r>
            <a:rPr lang="en-US" dirty="0"/>
            <a:t> and create </a:t>
          </a:r>
          <a:r>
            <a:rPr lang="en-US" dirty="0" err="1"/>
            <a:t>Dataframe</a:t>
          </a:r>
          <a:endParaRPr lang="en-US" dirty="0"/>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pt>
    <dgm:pt modelId="{DB226362-9A37-4F2C-8436-6B600FFDCFCF}" type="pres">
      <dgm:prSet presAssocID="{FC1CDB40-2830-41BF-99A7-D701F0442F42}" presName="node" presStyleLbl="node1" presStyleIdx="0" presStyleCnt="5" custLinFactNeighborX="-34410" custLinFactNeighborY="17272">
        <dgm:presLayoutVars>
          <dgm:bulletEnabled val="1"/>
        </dgm:presLayoutVars>
      </dgm:prSet>
      <dgm:spPr/>
    </dgm:pt>
    <dgm:pt modelId="{44932DAB-F1EE-4CB8-B184-ACF2B25953E7}" type="pres">
      <dgm:prSet presAssocID="{A272B461-307E-449E-B060-59EFEF63F935}" presName="sibTrans" presStyleLbl="sibTrans2D1" presStyleIdx="0" presStyleCnt="4"/>
      <dgm:spPr/>
    </dgm:pt>
    <dgm:pt modelId="{E402E57D-A39A-4470-B211-6C31E677E103}" type="pres">
      <dgm:prSet presAssocID="{A272B461-307E-449E-B060-59EFEF63F935}" presName="connectorText" presStyleLbl="sibTrans2D1" presStyleIdx="0" presStyleCnt="4"/>
      <dgm:spPr/>
    </dgm:pt>
    <dgm:pt modelId="{7AD4BCCE-7D73-4E4F-9649-D1A7CC5F18E7}" type="pres">
      <dgm:prSet presAssocID="{48A011C5-44A1-421D-8EAA-479821501018}" presName="node" presStyleLbl="node1" presStyleIdx="1" presStyleCnt="5" custLinFactNeighborX="5395" custLinFactNeighborY="20516">
        <dgm:presLayoutVars>
          <dgm:bulletEnabled val="1"/>
        </dgm:presLayoutVars>
      </dgm:prSet>
      <dgm:spPr/>
    </dgm:pt>
    <dgm:pt modelId="{DBB06DE3-EFBB-43CB-8C0A-790C321B3AD7}" type="pres">
      <dgm:prSet presAssocID="{A32D71E9-BA57-4F38-B1AF-E0BC3B0EC75A}" presName="sibTrans" presStyleLbl="sibTrans2D1" presStyleIdx="1" presStyleCnt="4"/>
      <dgm:spPr/>
    </dgm:pt>
    <dgm:pt modelId="{79EAF76C-9FD9-4D24-BFA2-0CED7878EB6B}" type="pres">
      <dgm:prSet presAssocID="{A32D71E9-BA57-4F38-B1AF-E0BC3B0EC75A}" presName="connectorText" presStyleLbl="sibTrans2D1" presStyleIdx="1" presStyleCnt="4"/>
      <dgm:spPr/>
    </dgm:pt>
    <dgm:pt modelId="{0F944A36-7E82-4900-8FD9-B641344CD906}" type="pres">
      <dgm:prSet presAssocID="{FB096548-1829-4AA1-858A-21B54B8D0160}" presName="node" presStyleLbl="node1" presStyleIdx="2" presStyleCnt="5" custLinFactNeighborX="5395" custLinFactNeighborY="-9465">
        <dgm:presLayoutVars>
          <dgm:bulletEnabled val="1"/>
        </dgm:presLayoutVars>
      </dgm:prSet>
      <dgm:spPr/>
    </dgm:pt>
    <dgm:pt modelId="{FB08552D-F305-4764-B748-EF083004FD9E}" type="pres">
      <dgm:prSet presAssocID="{2539AD83-2ADA-4E87-8E0D-8EEB9EA21A26}" presName="sibTrans" presStyleLbl="sibTrans2D1" presStyleIdx="2" presStyleCnt="4"/>
      <dgm:spPr/>
    </dgm:pt>
    <dgm:pt modelId="{1CDA7E0D-0026-4E1B-BBFA-AF055D282129}" type="pres">
      <dgm:prSet presAssocID="{2539AD83-2ADA-4E87-8E0D-8EEB9EA21A26}" presName="connectorText" presStyleLbl="sibTrans2D1" presStyleIdx="2" presStyleCnt="4"/>
      <dgm:spPr/>
    </dgm:pt>
    <dgm:pt modelId="{C00CC447-F4B3-47EB-91C5-C470D2AAAB08}" type="pres">
      <dgm:prSet presAssocID="{553CDBF1-A405-4BD0-A99A-AF079B8D7B9F}" presName="node" presStyleLbl="node1" presStyleIdx="3" presStyleCnt="5" custLinFactX="45395" custLinFactY="36949" custLinFactNeighborX="100000" custLinFactNeighborY="100000">
        <dgm:presLayoutVars>
          <dgm:bulletEnabled val="1"/>
        </dgm:presLayoutVars>
      </dgm:prSet>
      <dgm:spPr/>
    </dgm:pt>
    <dgm:pt modelId="{C228D9A0-7666-40C9-A90D-54CA402976A2}" type="pres">
      <dgm:prSet presAssocID="{FE20D0D6-CA44-4405-83EF-5F7E81EA5BC2}" presName="sibTrans" presStyleLbl="sibTrans2D1" presStyleIdx="3" presStyleCnt="4"/>
      <dgm:spPr/>
    </dgm:pt>
    <dgm:pt modelId="{1604E4F1-DE42-4BD0-8C85-403C5B9631A1}" type="pres">
      <dgm:prSet presAssocID="{FE20D0D6-CA44-4405-83EF-5F7E81EA5BC2}" presName="connectorText" presStyleLbl="sibTrans2D1" presStyleIdx="3" presStyleCnt="4"/>
      <dgm:spPr/>
    </dgm:pt>
    <dgm:pt modelId="{B9A4FAA9-2941-42F1-B0FF-BCFB1641291C}" type="pres">
      <dgm:prSet presAssocID="{96D3E804-049F-4446-9A56-F918C9499BBF}" presName="node" presStyleLbl="node1" presStyleIdx="4" presStyleCnt="5" custLinFactNeighborX="-28430" custLinFactNeighborY="-27672">
        <dgm:presLayoutVars>
          <dgm:bulletEnabled val="1"/>
        </dgm:presLayoutVars>
      </dgm:prSet>
      <dgm:spPr/>
    </dgm:pt>
  </dgm:ptLst>
  <dgm:cxnLst>
    <dgm:cxn modelId="{0BD83C3D-3A5F-463E-8194-6BE7BEE85051}" type="presOf" srcId="{2539AD83-2ADA-4E87-8E0D-8EEB9EA21A26}" destId="{1CDA7E0D-0026-4E1B-BBFA-AF055D282129}"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C956FF65-32E8-472F-A0A0-49CAA7A0748A}" type="presOf" srcId="{FE20D0D6-CA44-4405-83EF-5F7E81EA5BC2}" destId="{1604E4F1-DE42-4BD0-8C85-403C5B9631A1}" srcOrd="1" destOrd="0" presId="urn:microsoft.com/office/officeart/2005/8/layout/process5"/>
    <dgm:cxn modelId="{FD5BFE74-7367-48A9-8759-5B79C5041917}" type="presOf" srcId="{48A011C5-44A1-421D-8EAA-479821501018}" destId="{7AD4BCCE-7D73-4E4F-9649-D1A7CC5F18E7}" srcOrd="0" destOrd="0" presId="urn:microsoft.com/office/officeart/2005/8/layout/process5"/>
    <dgm:cxn modelId="{C6F42E58-7385-409C-9FE4-FE2E6D30BB2A}" type="presOf" srcId="{A32D71E9-BA57-4F38-B1AF-E0BC3B0EC75A}" destId="{DBB06DE3-EFBB-43CB-8C0A-790C321B3AD7}"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933F8182-8F21-4CBC-B69C-01790E0E2EB0}" type="presOf" srcId="{D93F4AD4-8E13-4E00-8805-E90D80769D19}" destId="{7EAA2F05-1ACC-431E-8DFC-11897051CDDB}" srcOrd="0" destOrd="0" presId="urn:microsoft.com/office/officeart/2005/8/layout/process5"/>
    <dgm:cxn modelId="{C31F5AB8-811E-4E31-AC3F-E465B33DA33B}" type="presOf" srcId="{96D3E804-049F-4446-9A56-F918C9499BBF}" destId="{B9A4FAA9-2941-42F1-B0FF-BCFB1641291C}" srcOrd="0" destOrd="0" presId="urn:microsoft.com/office/officeart/2005/8/layout/process5"/>
    <dgm:cxn modelId="{DB427BC0-B98C-4EB0-A86E-3B5A92793B8C}" type="presOf" srcId="{553CDBF1-A405-4BD0-A99A-AF079B8D7B9F}" destId="{C00CC447-F4B3-47EB-91C5-C470D2AAAB08}"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0774DAC9-1289-4B77-92B0-F46D54EBD1AD}" srcId="{D93F4AD4-8E13-4E00-8805-E90D80769D19}" destId="{48A011C5-44A1-421D-8EAA-479821501018}" srcOrd="1" destOrd="0" parTransId="{A253FD5E-107A-4F60-B3D0-1E3C52A775F5}" sibTransId="{A32D71E9-BA57-4F38-B1AF-E0BC3B0EC75A}"/>
    <dgm:cxn modelId="{45768CCC-5868-47B5-9513-1A04C85FF498}" type="presOf" srcId="{A272B461-307E-449E-B060-59EFEF63F935}" destId="{44932DAB-F1EE-4CB8-B184-ACF2B25953E7}" srcOrd="0" destOrd="0" presId="urn:microsoft.com/office/officeart/2005/8/layout/process5"/>
    <dgm:cxn modelId="{9C1270DC-5D8D-48B3-A03D-92F202102B8A}" srcId="{D93F4AD4-8E13-4E00-8805-E90D80769D19}" destId="{96D3E804-049F-4446-9A56-F918C9499BBF}" srcOrd="4" destOrd="0" parTransId="{42DBF6DA-F98E-4A7C-BDDB-641C81DD4170}" sibTransId="{6392F0DB-87C3-48B3-9A5A-DBECB2BB4CBA}"/>
    <dgm:cxn modelId="{B7CA47E7-E18C-4AB2-B288-1DB3A64D5DD6}" type="presOf" srcId="{FC1CDB40-2830-41BF-99A7-D701F0442F42}" destId="{DB226362-9A37-4F2C-8436-6B600FFDCFCF}" srcOrd="0" destOrd="0" presId="urn:microsoft.com/office/officeart/2005/8/layout/process5"/>
    <dgm:cxn modelId="{697DE9EA-5783-45F4-8E51-F6D1CDEB71A9}" type="presOf" srcId="{2539AD83-2ADA-4E87-8E0D-8EEB9EA21A26}" destId="{FB08552D-F305-4764-B748-EF083004FD9E}" srcOrd="0" destOrd="0" presId="urn:microsoft.com/office/officeart/2005/8/layout/process5"/>
    <dgm:cxn modelId="{5255DEEB-C8CA-468E-82FE-E1B6B1306457}" type="presOf" srcId="{FE20D0D6-CA44-4405-83EF-5F7E81EA5BC2}" destId="{C228D9A0-7666-40C9-A90D-54CA402976A2}"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2D77F1F7-E9B5-49F7-893C-AA03CE7C4C02}" srcId="{D93F4AD4-8E13-4E00-8805-E90D80769D19}" destId="{553CDBF1-A405-4BD0-A99A-AF079B8D7B9F}" srcOrd="3" destOrd="0" parTransId="{1A30C046-B69D-4DB8-8C4D-6432E6111EAA}" sibTransId="{FE20D0D6-CA44-4405-83EF-5F7E81EA5BC2}"/>
    <dgm:cxn modelId="{DCD6E3F9-EA29-4C2D-855D-0B79A250EF35}" srcId="{D93F4AD4-8E13-4E00-8805-E90D80769D19}" destId="{FB096548-1829-4AA1-858A-21B54B8D0160}" srcOrd="2" destOrd="0" parTransId="{4826C37E-86ED-4C69-9895-DB06CEEC4622}" sibTransId="{2539AD83-2ADA-4E87-8E0D-8EEB9EA21A26}"/>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 modelId="{7B60F17C-C890-4189-B54E-546B5CBD799C}" type="presParOf" srcId="{7EAA2F05-1ACC-431E-8DFC-11897051CDDB}" destId="{C228D9A0-7666-40C9-A90D-54CA402976A2}" srcOrd="7" destOrd="0" presId="urn:microsoft.com/office/officeart/2005/8/layout/process5"/>
    <dgm:cxn modelId="{5AB10106-61D5-4E6A-B382-25253309086B}" type="presParOf" srcId="{C228D9A0-7666-40C9-A90D-54CA402976A2}" destId="{1604E4F1-DE42-4BD0-8C85-403C5B9631A1}" srcOrd="0" destOrd="0" presId="urn:microsoft.com/office/officeart/2005/8/layout/process5"/>
    <dgm:cxn modelId="{0D062199-28C8-46D7-A73D-D68DAF3C594A}" type="presParOf" srcId="{7EAA2F05-1ACC-431E-8DFC-11897051CDDB}" destId="{B9A4FAA9-2941-42F1-B0FF-BCFB1641291C}" srcOrd="8"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a:t>Request the Falcon9 Launch Wiki page from its URL</a:t>
          </a:r>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a:t>Extract all column/variable names from the HTML table header</a:t>
          </a:r>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a:t>Combine data using </a:t>
          </a:r>
          <a:r>
            <a:rPr lang="en-US" dirty="0" err="1"/>
            <a:t>dict</a:t>
          </a:r>
          <a:r>
            <a:rPr lang="en-US" dirty="0"/>
            <a:t> and create </a:t>
          </a:r>
          <a:r>
            <a:rPr lang="en-US" dirty="0" err="1"/>
            <a:t>Dataframe</a:t>
          </a:r>
          <a:endParaRPr lang="en-US" dirty="0"/>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FB096548-1829-4AA1-858A-21B54B8D0160}">
      <dgm:prSet phldrT="[Text]"/>
      <dgm:spPr/>
      <dgm:t>
        <a:bodyPr/>
        <a:lstStyle/>
        <a:p>
          <a:r>
            <a:rPr lang="en-US" dirty="0"/>
            <a:t>Create a data frame by parsing the launch HTML tables</a:t>
          </a:r>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pt>
    <dgm:pt modelId="{DB226362-9A37-4F2C-8436-6B600FFDCFCF}" type="pres">
      <dgm:prSet presAssocID="{FC1CDB40-2830-41BF-99A7-D701F0442F42}" presName="node" presStyleLbl="node1" presStyleIdx="0" presStyleCnt="4">
        <dgm:presLayoutVars>
          <dgm:bulletEnabled val="1"/>
        </dgm:presLayoutVars>
      </dgm:prSet>
      <dgm:spPr/>
    </dgm:pt>
    <dgm:pt modelId="{44932DAB-F1EE-4CB8-B184-ACF2B25953E7}" type="pres">
      <dgm:prSet presAssocID="{A272B461-307E-449E-B060-59EFEF63F935}" presName="sibTrans" presStyleLbl="sibTrans2D1" presStyleIdx="0" presStyleCnt="3"/>
      <dgm:spPr/>
    </dgm:pt>
    <dgm:pt modelId="{E402E57D-A39A-4470-B211-6C31E677E103}" type="pres">
      <dgm:prSet presAssocID="{A272B461-307E-449E-B060-59EFEF63F935}" presName="connectorText" presStyleLbl="sibTrans2D1" presStyleIdx="0" presStyleCnt="3"/>
      <dgm:spPr/>
    </dgm:pt>
    <dgm:pt modelId="{7AD4BCCE-7D73-4E4F-9649-D1A7CC5F18E7}" type="pres">
      <dgm:prSet presAssocID="{48A011C5-44A1-421D-8EAA-479821501018}" presName="node" presStyleLbl="node1" presStyleIdx="1" presStyleCnt="4" custLinFactX="40122" custLinFactNeighborX="100000" custLinFactNeighborY="-116">
        <dgm:presLayoutVars>
          <dgm:bulletEnabled val="1"/>
        </dgm:presLayoutVars>
      </dgm:prSet>
      <dgm:spPr/>
    </dgm:pt>
    <dgm:pt modelId="{DBB06DE3-EFBB-43CB-8C0A-790C321B3AD7}" type="pres">
      <dgm:prSet presAssocID="{A32D71E9-BA57-4F38-B1AF-E0BC3B0EC75A}" presName="sibTrans" presStyleLbl="sibTrans2D1" presStyleIdx="1" presStyleCnt="3"/>
      <dgm:spPr/>
    </dgm:pt>
    <dgm:pt modelId="{79EAF76C-9FD9-4D24-BFA2-0CED7878EB6B}" type="pres">
      <dgm:prSet presAssocID="{A32D71E9-BA57-4F38-B1AF-E0BC3B0EC75A}" presName="connectorText" presStyleLbl="sibTrans2D1" presStyleIdx="1" presStyleCnt="3"/>
      <dgm:spPr/>
    </dgm:pt>
    <dgm:pt modelId="{0F944A36-7E82-4900-8FD9-B641344CD906}" type="pres">
      <dgm:prSet presAssocID="{FB096548-1829-4AA1-858A-21B54B8D0160}" presName="node" presStyleLbl="node1" presStyleIdx="2" presStyleCnt="4" custLinFactY="66783" custLinFactNeighborY="100000">
        <dgm:presLayoutVars>
          <dgm:bulletEnabled val="1"/>
        </dgm:presLayoutVars>
      </dgm:prSet>
      <dgm:spPr/>
    </dgm:pt>
    <dgm:pt modelId="{FB08552D-F305-4764-B748-EF083004FD9E}" type="pres">
      <dgm:prSet presAssocID="{2539AD83-2ADA-4E87-8E0D-8EEB9EA21A26}" presName="sibTrans" presStyleLbl="sibTrans2D1" presStyleIdx="2" presStyleCnt="3"/>
      <dgm:spPr/>
    </dgm:pt>
    <dgm:pt modelId="{1CDA7E0D-0026-4E1B-BBFA-AF055D282129}" type="pres">
      <dgm:prSet presAssocID="{2539AD83-2ADA-4E87-8E0D-8EEB9EA21A26}" presName="connectorText" presStyleLbl="sibTrans2D1" presStyleIdx="2" presStyleCnt="3"/>
      <dgm:spPr/>
    </dgm:pt>
    <dgm:pt modelId="{C00CC447-F4B3-47EB-91C5-C470D2AAAB08}" type="pres">
      <dgm:prSet presAssocID="{553CDBF1-A405-4BD0-A99A-AF079B8D7B9F}" presName="node" presStyleLbl="node1" presStyleIdx="3" presStyleCnt="4" custLinFactX="-100000" custLinFactNeighborX="-182270" custLinFactNeighborY="116">
        <dgm:presLayoutVars>
          <dgm:bulletEnabled val="1"/>
        </dgm:presLayoutVars>
      </dgm:prSet>
      <dgm:spPr/>
    </dgm:pt>
  </dgm:ptLst>
  <dgm:cxnLst>
    <dgm:cxn modelId="{0BD83C3D-3A5F-463E-8194-6BE7BEE85051}" type="presOf" srcId="{2539AD83-2ADA-4E87-8E0D-8EEB9EA21A26}" destId="{1CDA7E0D-0026-4E1B-BBFA-AF055D282129}"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FD5BFE74-7367-48A9-8759-5B79C5041917}" type="presOf" srcId="{48A011C5-44A1-421D-8EAA-479821501018}" destId="{7AD4BCCE-7D73-4E4F-9649-D1A7CC5F18E7}" srcOrd="0" destOrd="0" presId="urn:microsoft.com/office/officeart/2005/8/layout/process5"/>
    <dgm:cxn modelId="{C6F42E58-7385-409C-9FE4-FE2E6D30BB2A}" type="presOf" srcId="{A32D71E9-BA57-4F38-B1AF-E0BC3B0EC75A}" destId="{DBB06DE3-EFBB-43CB-8C0A-790C321B3AD7}"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933F8182-8F21-4CBC-B69C-01790E0E2EB0}" type="presOf" srcId="{D93F4AD4-8E13-4E00-8805-E90D80769D19}" destId="{7EAA2F05-1ACC-431E-8DFC-11897051CDDB}" srcOrd="0" destOrd="0" presId="urn:microsoft.com/office/officeart/2005/8/layout/process5"/>
    <dgm:cxn modelId="{DB427BC0-B98C-4EB0-A86E-3B5A92793B8C}" type="presOf" srcId="{553CDBF1-A405-4BD0-A99A-AF079B8D7B9F}" destId="{C00CC447-F4B3-47EB-91C5-C470D2AAAB08}"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0774DAC9-1289-4B77-92B0-F46D54EBD1AD}" srcId="{D93F4AD4-8E13-4E00-8805-E90D80769D19}" destId="{48A011C5-44A1-421D-8EAA-479821501018}" srcOrd="1" destOrd="0" parTransId="{A253FD5E-107A-4F60-B3D0-1E3C52A775F5}" sibTransId="{A32D71E9-BA57-4F38-B1AF-E0BC3B0EC75A}"/>
    <dgm:cxn modelId="{45768CCC-5868-47B5-9513-1A04C85FF498}" type="presOf" srcId="{A272B461-307E-449E-B060-59EFEF63F935}" destId="{44932DAB-F1EE-4CB8-B184-ACF2B25953E7}"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697DE9EA-5783-45F4-8E51-F6D1CDEB71A9}" type="presOf" srcId="{2539AD83-2ADA-4E87-8E0D-8EEB9EA21A26}" destId="{FB08552D-F305-4764-B748-EF083004FD9E}"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2D77F1F7-E9B5-49F7-893C-AA03CE7C4C02}" srcId="{D93F4AD4-8E13-4E00-8805-E90D80769D19}" destId="{553CDBF1-A405-4BD0-A99A-AF079B8D7B9F}" srcOrd="3" destOrd="0" parTransId="{1A30C046-B69D-4DB8-8C4D-6432E6111EAA}" sibTransId="{FE20D0D6-CA44-4405-83EF-5F7E81EA5BC2}"/>
    <dgm:cxn modelId="{DCD6E3F9-EA29-4C2D-855D-0B79A250EF35}" srcId="{D93F4AD4-8E13-4E00-8805-E90D80769D19}" destId="{FB096548-1829-4AA1-858A-21B54B8D0160}" srcOrd="2" destOrd="0" parTransId="{4826C37E-86ED-4C69-9895-DB06CEEC4622}" sibTransId="{2539AD83-2ADA-4E87-8E0D-8EEB9EA21A26}"/>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a:t>Calculate the number of launches on each site</a:t>
          </a:r>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a:t>Calculate the number and occurrence of each orbit</a:t>
          </a:r>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a:t>Create a landing outcome label from Outcome column</a:t>
          </a:r>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FB096548-1829-4AA1-858A-21B54B8D0160}">
      <dgm:prSet phldrT="[Text]"/>
      <dgm:spPr/>
      <dgm:t>
        <a:bodyPr/>
        <a:lstStyle/>
        <a:p>
          <a:r>
            <a:rPr lang="en-US" dirty="0"/>
            <a:t>Calculate the number and </a:t>
          </a:r>
          <a:r>
            <a:rPr lang="en-US" dirty="0" err="1"/>
            <a:t>occurence</a:t>
          </a:r>
          <a:r>
            <a:rPr lang="en-US" dirty="0"/>
            <a:t> of mission outcome per orbit type</a:t>
          </a:r>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pt>
    <dgm:pt modelId="{DB226362-9A37-4F2C-8436-6B600FFDCFCF}" type="pres">
      <dgm:prSet presAssocID="{FC1CDB40-2830-41BF-99A7-D701F0442F42}" presName="node" presStyleLbl="node1" presStyleIdx="0" presStyleCnt="4" custLinFactNeighborX="-41769" custLinFactNeighborY="-186">
        <dgm:presLayoutVars>
          <dgm:bulletEnabled val="1"/>
        </dgm:presLayoutVars>
      </dgm:prSet>
      <dgm:spPr/>
    </dgm:pt>
    <dgm:pt modelId="{44932DAB-F1EE-4CB8-B184-ACF2B25953E7}" type="pres">
      <dgm:prSet presAssocID="{A272B461-307E-449E-B060-59EFEF63F935}" presName="sibTrans" presStyleLbl="sibTrans2D1" presStyleIdx="0" presStyleCnt="3"/>
      <dgm:spPr/>
    </dgm:pt>
    <dgm:pt modelId="{E402E57D-A39A-4470-B211-6C31E677E103}" type="pres">
      <dgm:prSet presAssocID="{A272B461-307E-449E-B060-59EFEF63F935}" presName="connectorText" presStyleLbl="sibTrans2D1" presStyleIdx="0" presStyleCnt="3"/>
      <dgm:spPr/>
    </dgm:pt>
    <dgm:pt modelId="{7AD4BCCE-7D73-4E4F-9649-D1A7CC5F18E7}" type="pres">
      <dgm:prSet presAssocID="{48A011C5-44A1-421D-8EAA-479821501018}" presName="node" presStyleLbl="node1" presStyleIdx="1" presStyleCnt="4" custLinFactX="40122" custLinFactNeighborX="100000" custLinFactNeighborY="-116">
        <dgm:presLayoutVars>
          <dgm:bulletEnabled val="1"/>
        </dgm:presLayoutVars>
      </dgm:prSet>
      <dgm:spPr/>
    </dgm:pt>
    <dgm:pt modelId="{DBB06DE3-EFBB-43CB-8C0A-790C321B3AD7}" type="pres">
      <dgm:prSet presAssocID="{A32D71E9-BA57-4F38-B1AF-E0BC3B0EC75A}" presName="sibTrans" presStyleLbl="sibTrans2D1" presStyleIdx="1" presStyleCnt="3"/>
      <dgm:spPr/>
    </dgm:pt>
    <dgm:pt modelId="{79EAF76C-9FD9-4D24-BFA2-0CED7878EB6B}" type="pres">
      <dgm:prSet presAssocID="{A32D71E9-BA57-4F38-B1AF-E0BC3B0EC75A}" presName="connectorText" presStyleLbl="sibTrans2D1" presStyleIdx="1" presStyleCnt="3"/>
      <dgm:spPr/>
    </dgm:pt>
    <dgm:pt modelId="{0F944A36-7E82-4900-8FD9-B641344CD906}" type="pres">
      <dgm:prSet presAssocID="{FB096548-1829-4AA1-858A-21B54B8D0160}" presName="node" presStyleLbl="node1" presStyleIdx="2" presStyleCnt="4" custLinFactNeighborX="41769" custLinFactNeighborY="186">
        <dgm:presLayoutVars>
          <dgm:bulletEnabled val="1"/>
        </dgm:presLayoutVars>
      </dgm:prSet>
      <dgm:spPr/>
    </dgm:pt>
    <dgm:pt modelId="{FB08552D-F305-4764-B748-EF083004FD9E}" type="pres">
      <dgm:prSet presAssocID="{2539AD83-2ADA-4E87-8E0D-8EEB9EA21A26}" presName="sibTrans" presStyleLbl="sibTrans2D1" presStyleIdx="2" presStyleCnt="3"/>
      <dgm:spPr/>
    </dgm:pt>
    <dgm:pt modelId="{1CDA7E0D-0026-4E1B-BBFA-AF055D282129}" type="pres">
      <dgm:prSet presAssocID="{2539AD83-2ADA-4E87-8E0D-8EEB9EA21A26}" presName="connectorText" presStyleLbl="sibTrans2D1" presStyleIdx="2" presStyleCnt="3"/>
      <dgm:spPr/>
    </dgm:pt>
    <dgm:pt modelId="{C00CC447-F4B3-47EB-91C5-C470D2AAAB08}" type="pres">
      <dgm:prSet presAssocID="{553CDBF1-A405-4BD0-A99A-AF079B8D7B9F}" presName="node" presStyleLbl="node1" presStyleIdx="3" presStyleCnt="4" custLinFactX="-100000" custLinFactNeighborX="-182270" custLinFactNeighborY="116">
        <dgm:presLayoutVars>
          <dgm:bulletEnabled val="1"/>
        </dgm:presLayoutVars>
      </dgm:prSet>
      <dgm:spPr/>
    </dgm:pt>
  </dgm:ptLst>
  <dgm:cxnLst>
    <dgm:cxn modelId="{0BD83C3D-3A5F-463E-8194-6BE7BEE85051}" type="presOf" srcId="{2539AD83-2ADA-4E87-8E0D-8EEB9EA21A26}" destId="{1CDA7E0D-0026-4E1B-BBFA-AF055D282129}"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FD5BFE74-7367-48A9-8759-5B79C5041917}" type="presOf" srcId="{48A011C5-44A1-421D-8EAA-479821501018}" destId="{7AD4BCCE-7D73-4E4F-9649-D1A7CC5F18E7}" srcOrd="0" destOrd="0" presId="urn:microsoft.com/office/officeart/2005/8/layout/process5"/>
    <dgm:cxn modelId="{C6F42E58-7385-409C-9FE4-FE2E6D30BB2A}" type="presOf" srcId="{A32D71E9-BA57-4F38-B1AF-E0BC3B0EC75A}" destId="{DBB06DE3-EFBB-43CB-8C0A-790C321B3AD7}"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933F8182-8F21-4CBC-B69C-01790E0E2EB0}" type="presOf" srcId="{D93F4AD4-8E13-4E00-8805-E90D80769D19}" destId="{7EAA2F05-1ACC-431E-8DFC-11897051CDDB}" srcOrd="0" destOrd="0" presId="urn:microsoft.com/office/officeart/2005/8/layout/process5"/>
    <dgm:cxn modelId="{DB427BC0-B98C-4EB0-A86E-3B5A92793B8C}" type="presOf" srcId="{553CDBF1-A405-4BD0-A99A-AF079B8D7B9F}" destId="{C00CC447-F4B3-47EB-91C5-C470D2AAAB08}"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0774DAC9-1289-4B77-92B0-F46D54EBD1AD}" srcId="{D93F4AD4-8E13-4E00-8805-E90D80769D19}" destId="{48A011C5-44A1-421D-8EAA-479821501018}" srcOrd="1" destOrd="0" parTransId="{A253FD5E-107A-4F60-B3D0-1E3C52A775F5}" sibTransId="{A32D71E9-BA57-4F38-B1AF-E0BC3B0EC75A}"/>
    <dgm:cxn modelId="{45768CCC-5868-47B5-9513-1A04C85FF498}" type="presOf" srcId="{A272B461-307E-449E-B060-59EFEF63F935}" destId="{44932DAB-F1EE-4CB8-B184-ACF2B25953E7}"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697DE9EA-5783-45F4-8E51-F6D1CDEB71A9}" type="presOf" srcId="{2539AD83-2ADA-4E87-8E0D-8EEB9EA21A26}" destId="{FB08552D-F305-4764-B748-EF083004FD9E}"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2D77F1F7-E9B5-49F7-893C-AA03CE7C4C02}" srcId="{D93F4AD4-8E13-4E00-8805-E90D80769D19}" destId="{553CDBF1-A405-4BD0-A99A-AF079B8D7B9F}" srcOrd="3" destOrd="0" parTransId="{1A30C046-B69D-4DB8-8C4D-6432E6111EAA}" sibTransId="{FE20D0D6-CA44-4405-83EF-5F7E81EA5BC2}"/>
    <dgm:cxn modelId="{DCD6E3F9-EA29-4C2D-855D-0B79A250EF35}" srcId="{D93F4AD4-8E13-4E00-8805-E90D80769D19}" destId="{FB096548-1829-4AA1-858A-21B54B8D0160}" srcOrd="2" destOrd="0" parTransId="{4826C37E-86ED-4C69-9895-DB06CEEC4622}" sibTransId="{2539AD83-2ADA-4E87-8E0D-8EEB9EA21A26}"/>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a:t>Take out “class” variables from data and store it as target variable</a:t>
          </a:r>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err="1"/>
            <a:t>Standarize</a:t>
          </a:r>
          <a:r>
            <a:rPr lang="en-US" dirty="0"/>
            <a:t> the data</a:t>
          </a:r>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a:t>Create Machine Learning models</a:t>
          </a:r>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FB096548-1829-4AA1-858A-21B54B8D0160}">
      <dgm:prSet phldrT="[Text]"/>
      <dgm:spPr/>
      <dgm:t>
        <a:bodyPr/>
        <a:lstStyle/>
        <a:p>
          <a:r>
            <a:rPr lang="en-US" dirty="0"/>
            <a:t>Split data into </a:t>
          </a:r>
          <a:r>
            <a:rPr lang="en-US" dirty="0" err="1"/>
            <a:t>Xtrain</a:t>
          </a:r>
          <a:r>
            <a:rPr lang="en-US" dirty="0"/>
            <a:t>, </a:t>
          </a:r>
          <a:r>
            <a:rPr lang="en-US" dirty="0" err="1"/>
            <a:t>Xtest</a:t>
          </a:r>
          <a:r>
            <a:rPr lang="en-US" dirty="0"/>
            <a:t>, </a:t>
          </a:r>
          <a:r>
            <a:rPr lang="en-US" dirty="0" err="1"/>
            <a:t>Ytrain</a:t>
          </a:r>
          <a:r>
            <a:rPr lang="en-US" dirty="0"/>
            <a:t>, and </a:t>
          </a:r>
          <a:r>
            <a:rPr lang="en-US" dirty="0" err="1"/>
            <a:t>Ytest</a:t>
          </a:r>
          <a:endParaRPr lang="en-US" dirty="0"/>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F6656924-36EA-4F50-9157-154629DB0BEE}">
      <dgm:prSet phldrT="[Text]"/>
      <dgm:spPr/>
      <dgm:t>
        <a:bodyPr/>
        <a:lstStyle/>
        <a:p>
          <a:r>
            <a:rPr lang="en-US" dirty="0"/>
            <a:t>Tune the </a:t>
          </a:r>
          <a:r>
            <a:rPr lang="en-US" dirty="0" err="1"/>
            <a:t>hyperparameter</a:t>
          </a:r>
          <a:r>
            <a:rPr lang="en-US" dirty="0"/>
            <a:t> to find the best </a:t>
          </a:r>
          <a:r>
            <a:rPr lang="en-US" dirty="0" err="1"/>
            <a:t>hyperparameter</a:t>
          </a:r>
          <a:r>
            <a:rPr lang="en-US" dirty="0"/>
            <a:t> for train data</a:t>
          </a:r>
        </a:p>
      </dgm:t>
    </dgm:pt>
    <dgm:pt modelId="{9F1A2631-AE8D-404F-8FFB-506A01755CAA}" type="parTrans" cxnId="{DDABA5BB-1CD4-43EA-AD82-E0953A00A9BE}">
      <dgm:prSet/>
      <dgm:spPr/>
      <dgm:t>
        <a:bodyPr/>
        <a:lstStyle/>
        <a:p>
          <a:endParaRPr lang="en-US"/>
        </a:p>
      </dgm:t>
    </dgm:pt>
    <dgm:pt modelId="{9079EC3C-A983-4E86-B005-406454896FFC}" type="sibTrans" cxnId="{DDABA5BB-1CD4-43EA-AD82-E0953A00A9BE}">
      <dgm:prSet/>
      <dgm:spPr/>
      <dgm:t>
        <a:bodyPr/>
        <a:lstStyle/>
        <a:p>
          <a:endParaRPr lang="en-US"/>
        </a:p>
      </dgm:t>
    </dgm:pt>
    <dgm:pt modelId="{5269B9EB-79DE-46C7-9AA5-1EB0C65E40A0}">
      <dgm:prSet phldrT="[Text]"/>
      <dgm:spPr/>
      <dgm:t>
        <a:bodyPr/>
        <a:lstStyle/>
        <a:p>
          <a:r>
            <a:rPr lang="en-US" dirty="0"/>
            <a:t>Calculate Accuracy of model with test data</a:t>
          </a:r>
        </a:p>
      </dgm:t>
    </dgm:pt>
    <dgm:pt modelId="{B057A963-64D3-4ABB-90AD-A8C63C3FAA34}" type="parTrans" cxnId="{997C1C37-3B02-447C-9CD9-AC1796511CB3}">
      <dgm:prSet/>
      <dgm:spPr/>
      <dgm:t>
        <a:bodyPr/>
        <a:lstStyle/>
        <a:p>
          <a:endParaRPr lang="en-US"/>
        </a:p>
      </dgm:t>
    </dgm:pt>
    <dgm:pt modelId="{9828C072-134A-4275-931D-7ABD5DE9A332}" type="sibTrans" cxnId="{997C1C37-3B02-447C-9CD9-AC1796511CB3}">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pt>
    <dgm:pt modelId="{DB226362-9A37-4F2C-8436-6B600FFDCFCF}" type="pres">
      <dgm:prSet presAssocID="{FC1CDB40-2830-41BF-99A7-D701F0442F42}" presName="node" presStyleLbl="node1" presStyleIdx="0" presStyleCnt="6" custLinFactNeighborX="-10746" custLinFactNeighborY="-116">
        <dgm:presLayoutVars>
          <dgm:bulletEnabled val="1"/>
        </dgm:presLayoutVars>
      </dgm:prSet>
      <dgm:spPr/>
    </dgm:pt>
    <dgm:pt modelId="{44932DAB-F1EE-4CB8-B184-ACF2B25953E7}" type="pres">
      <dgm:prSet presAssocID="{A272B461-307E-449E-B060-59EFEF63F935}" presName="sibTrans" presStyleLbl="sibTrans2D1" presStyleIdx="0" presStyleCnt="5"/>
      <dgm:spPr/>
    </dgm:pt>
    <dgm:pt modelId="{E402E57D-A39A-4470-B211-6C31E677E103}" type="pres">
      <dgm:prSet presAssocID="{A272B461-307E-449E-B060-59EFEF63F935}" presName="connectorText" presStyleLbl="sibTrans2D1" presStyleIdx="0" presStyleCnt="5"/>
      <dgm:spPr/>
    </dgm:pt>
    <dgm:pt modelId="{7AD4BCCE-7D73-4E4F-9649-D1A7CC5F18E7}" type="pres">
      <dgm:prSet presAssocID="{48A011C5-44A1-421D-8EAA-479821501018}" presName="node" presStyleLbl="node1" presStyleIdx="1" presStyleCnt="6" custLinFactNeighborX="-8476" custLinFactNeighborY="-116">
        <dgm:presLayoutVars>
          <dgm:bulletEnabled val="1"/>
        </dgm:presLayoutVars>
      </dgm:prSet>
      <dgm:spPr/>
    </dgm:pt>
    <dgm:pt modelId="{DBB06DE3-EFBB-43CB-8C0A-790C321B3AD7}" type="pres">
      <dgm:prSet presAssocID="{A32D71E9-BA57-4F38-B1AF-E0BC3B0EC75A}" presName="sibTrans" presStyleLbl="sibTrans2D1" presStyleIdx="1" presStyleCnt="5"/>
      <dgm:spPr/>
    </dgm:pt>
    <dgm:pt modelId="{79EAF76C-9FD9-4D24-BFA2-0CED7878EB6B}" type="pres">
      <dgm:prSet presAssocID="{A32D71E9-BA57-4F38-B1AF-E0BC3B0EC75A}" presName="connectorText" presStyleLbl="sibTrans2D1" presStyleIdx="1" presStyleCnt="5"/>
      <dgm:spPr/>
    </dgm:pt>
    <dgm:pt modelId="{0F944A36-7E82-4900-8FD9-B641344CD906}" type="pres">
      <dgm:prSet presAssocID="{FB096548-1829-4AA1-858A-21B54B8D0160}" presName="node" presStyleLbl="node1" presStyleIdx="2" presStyleCnt="6" custLinFactNeighborX="961" custLinFactNeighborY="-116">
        <dgm:presLayoutVars>
          <dgm:bulletEnabled val="1"/>
        </dgm:presLayoutVars>
      </dgm:prSet>
      <dgm:spPr/>
    </dgm:pt>
    <dgm:pt modelId="{FB08552D-F305-4764-B748-EF083004FD9E}" type="pres">
      <dgm:prSet presAssocID="{2539AD83-2ADA-4E87-8E0D-8EEB9EA21A26}" presName="sibTrans" presStyleLbl="sibTrans2D1" presStyleIdx="2" presStyleCnt="5"/>
      <dgm:spPr/>
    </dgm:pt>
    <dgm:pt modelId="{1CDA7E0D-0026-4E1B-BBFA-AF055D282129}" type="pres">
      <dgm:prSet presAssocID="{2539AD83-2ADA-4E87-8E0D-8EEB9EA21A26}" presName="connectorText" presStyleLbl="sibTrans2D1" presStyleIdx="2" presStyleCnt="5"/>
      <dgm:spPr/>
    </dgm:pt>
    <dgm:pt modelId="{C00CC447-F4B3-47EB-91C5-C470D2AAAB08}" type="pres">
      <dgm:prSet presAssocID="{553CDBF1-A405-4BD0-A99A-AF079B8D7B9F}" presName="node" presStyleLbl="node1" presStyleIdx="3" presStyleCnt="6" custLinFactNeighborX="961" custLinFactNeighborY="116">
        <dgm:presLayoutVars>
          <dgm:bulletEnabled val="1"/>
        </dgm:presLayoutVars>
      </dgm:prSet>
      <dgm:spPr/>
    </dgm:pt>
    <dgm:pt modelId="{C228D9A0-7666-40C9-A90D-54CA402976A2}" type="pres">
      <dgm:prSet presAssocID="{FE20D0D6-CA44-4405-83EF-5F7E81EA5BC2}" presName="sibTrans" presStyleLbl="sibTrans2D1" presStyleIdx="3" presStyleCnt="5"/>
      <dgm:spPr/>
    </dgm:pt>
    <dgm:pt modelId="{1604E4F1-DE42-4BD0-8C85-403C5B9631A1}" type="pres">
      <dgm:prSet presAssocID="{FE20D0D6-CA44-4405-83EF-5F7E81EA5BC2}" presName="connectorText" presStyleLbl="sibTrans2D1" presStyleIdx="3" presStyleCnt="5"/>
      <dgm:spPr/>
    </dgm:pt>
    <dgm:pt modelId="{0194A371-AB8C-4204-9983-FD960AD8A449}" type="pres">
      <dgm:prSet presAssocID="{F6656924-36EA-4F50-9157-154629DB0BEE}" presName="node" presStyleLbl="node1" presStyleIdx="4" presStyleCnt="6" custLinFactNeighborX="-8476" custLinFactNeighborY="-1780">
        <dgm:presLayoutVars>
          <dgm:bulletEnabled val="1"/>
        </dgm:presLayoutVars>
      </dgm:prSet>
      <dgm:spPr/>
    </dgm:pt>
    <dgm:pt modelId="{B030E919-747A-43AE-82B3-944D971A4E07}" type="pres">
      <dgm:prSet presAssocID="{9079EC3C-A983-4E86-B005-406454896FFC}" presName="sibTrans" presStyleLbl="sibTrans2D1" presStyleIdx="4" presStyleCnt="5"/>
      <dgm:spPr/>
    </dgm:pt>
    <dgm:pt modelId="{60CD354F-4A1E-4D0E-8029-45588B76E485}" type="pres">
      <dgm:prSet presAssocID="{9079EC3C-A983-4E86-B005-406454896FFC}" presName="connectorText" presStyleLbl="sibTrans2D1" presStyleIdx="4" presStyleCnt="5"/>
      <dgm:spPr/>
    </dgm:pt>
    <dgm:pt modelId="{5FA92EFB-5D03-491E-9CE9-005BCC72ADC2}" type="pres">
      <dgm:prSet presAssocID="{5269B9EB-79DE-46C7-9AA5-1EB0C65E40A0}" presName="node" presStyleLbl="node1" presStyleIdx="5" presStyleCnt="6" custLinFactNeighborX="-10746" custLinFactNeighborY="116">
        <dgm:presLayoutVars>
          <dgm:bulletEnabled val="1"/>
        </dgm:presLayoutVars>
      </dgm:prSet>
      <dgm:spPr/>
    </dgm:pt>
  </dgm:ptLst>
  <dgm:cxnLst>
    <dgm:cxn modelId="{1DB2E120-7E38-47D7-84A1-7B6E61397318}" type="presOf" srcId="{F6656924-36EA-4F50-9157-154629DB0BEE}" destId="{0194A371-AB8C-4204-9983-FD960AD8A449}" srcOrd="0" destOrd="0" presId="urn:microsoft.com/office/officeart/2005/8/layout/process5"/>
    <dgm:cxn modelId="{C98C1D24-D639-49B6-A1FE-AA51830E32F8}" type="presOf" srcId="{FE20D0D6-CA44-4405-83EF-5F7E81EA5BC2}" destId="{C228D9A0-7666-40C9-A90D-54CA402976A2}" srcOrd="0" destOrd="0" presId="urn:microsoft.com/office/officeart/2005/8/layout/process5"/>
    <dgm:cxn modelId="{997C1C37-3B02-447C-9CD9-AC1796511CB3}" srcId="{D93F4AD4-8E13-4E00-8805-E90D80769D19}" destId="{5269B9EB-79DE-46C7-9AA5-1EB0C65E40A0}" srcOrd="5" destOrd="0" parTransId="{B057A963-64D3-4ABB-90AD-A8C63C3FAA34}" sibTransId="{9828C072-134A-4275-931D-7ABD5DE9A332}"/>
    <dgm:cxn modelId="{0BD83C3D-3A5F-463E-8194-6BE7BEE85051}" type="presOf" srcId="{2539AD83-2ADA-4E87-8E0D-8EEB9EA21A26}" destId="{1CDA7E0D-0026-4E1B-BBFA-AF055D282129}"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8B1AC770-7F12-4A8B-9820-44C1BF5D3CA1}" type="presOf" srcId="{9079EC3C-A983-4E86-B005-406454896FFC}" destId="{60CD354F-4A1E-4D0E-8029-45588B76E485}" srcOrd="1" destOrd="0" presId="urn:microsoft.com/office/officeart/2005/8/layout/process5"/>
    <dgm:cxn modelId="{FD5BFE74-7367-48A9-8759-5B79C5041917}" type="presOf" srcId="{48A011C5-44A1-421D-8EAA-479821501018}" destId="{7AD4BCCE-7D73-4E4F-9649-D1A7CC5F18E7}" srcOrd="0" destOrd="0" presId="urn:microsoft.com/office/officeart/2005/8/layout/process5"/>
    <dgm:cxn modelId="{C6F42E58-7385-409C-9FE4-FE2E6D30BB2A}" type="presOf" srcId="{A32D71E9-BA57-4F38-B1AF-E0BC3B0EC75A}" destId="{DBB06DE3-EFBB-43CB-8C0A-790C321B3AD7}"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933F8182-8F21-4CBC-B69C-01790E0E2EB0}" type="presOf" srcId="{D93F4AD4-8E13-4E00-8805-E90D80769D19}" destId="{7EAA2F05-1ACC-431E-8DFC-11897051CDDB}" srcOrd="0" destOrd="0" presId="urn:microsoft.com/office/officeart/2005/8/layout/process5"/>
    <dgm:cxn modelId="{D29ADAB2-D52F-418B-B05D-35B085C58260}" type="presOf" srcId="{9079EC3C-A983-4E86-B005-406454896FFC}" destId="{B030E919-747A-43AE-82B3-944D971A4E07}" srcOrd="0" destOrd="0" presId="urn:microsoft.com/office/officeart/2005/8/layout/process5"/>
    <dgm:cxn modelId="{856508B8-5777-4B66-9A07-BF685EA66E35}" type="presOf" srcId="{FE20D0D6-CA44-4405-83EF-5F7E81EA5BC2}" destId="{1604E4F1-DE42-4BD0-8C85-403C5B9631A1}" srcOrd="1" destOrd="0" presId="urn:microsoft.com/office/officeart/2005/8/layout/process5"/>
    <dgm:cxn modelId="{DDABA5BB-1CD4-43EA-AD82-E0953A00A9BE}" srcId="{D93F4AD4-8E13-4E00-8805-E90D80769D19}" destId="{F6656924-36EA-4F50-9157-154629DB0BEE}" srcOrd="4" destOrd="0" parTransId="{9F1A2631-AE8D-404F-8FFB-506A01755CAA}" sibTransId="{9079EC3C-A983-4E86-B005-406454896FFC}"/>
    <dgm:cxn modelId="{DB427BC0-B98C-4EB0-A86E-3B5A92793B8C}" type="presOf" srcId="{553CDBF1-A405-4BD0-A99A-AF079B8D7B9F}" destId="{C00CC447-F4B3-47EB-91C5-C470D2AAAB08}"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0774DAC9-1289-4B77-92B0-F46D54EBD1AD}" srcId="{D93F4AD4-8E13-4E00-8805-E90D80769D19}" destId="{48A011C5-44A1-421D-8EAA-479821501018}" srcOrd="1" destOrd="0" parTransId="{A253FD5E-107A-4F60-B3D0-1E3C52A775F5}" sibTransId="{A32D71E9-BA57-4F38-B1AF-E0BC3B0EC75A}"/>
    <dgm:cxn modelId="{45768CCC-5868-47B5-9513-1A04C85FF498}" type="presOf" srcId="{A272B461-307E-449E-B060-59EFEF63F935}" destId="{44932DAB-F1EE-4CB8-B184-ACF2B25953E7}"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697DE9EA-5783-45F4-8E51-F6D1CDEB71A9}" type="presOf" srcId="{2539AD83-2ADA-4E87-8E0D-8EEB9EA21A26}" destId="{FB08552D-F305-4764-B748-EF083004FD9E}"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4063DFF6-229F-4E7C-80D0-D6839BD0D95F}" type="presOf" srcId="{5269B9EB-79DE-46C7-9AA5-1EB0C65E40A0}" destId="{5FA92EFB-5D03-491E-9CE9-005BCC72ADC2}" srcOrd="0" destOrd="0" presId="urn:microsoft.com/office/officeart/2005/8/layout/process5"/>
    <dgm:cxn modelId="{2D77F1F7-E9B5-49F7-893C-AA03CE7C4C02}" srcId="{D93F4AD4-8E13-4E00-8805-E90D80769D19}" destId="{553CDBF1-A405-4BD0-A99A-AF079B8D7B9F}" srcOrd="3" destOrd="0" parTransId="{1A30C046-B69D-4DB8-8C4D-6432E6111EAA}" sibTransId="{FE20D0D6-CA44-4405-83EF-5F7E81EA5BC2}"/>
    <dgm:cxn modelId="{DCD6E3F9-EA29-4C2D-855D-0B79A250EF35}" srcId="{D93F4AD4-8E13-4E00-8805-E90D80769D19}" destId="{FB096548-1829-4AA1-858A-21B54B8D0160}" srcOrd="2" destOrd="0" parTransId="{4826C37E-86ED-4C69-9895-DB06CEEC4622}" sibTransId="{2539AD83-2ADA-4E87-8E0D-8EEB9EA21A26}"/>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 modelId="{D51340DD-4C75-43D8-9896-09A83F514EA0}" type="presParOf" srcId="{7EAA2F05-1ACC-431E-8DFC-11897051CDDB}" destId="{C228D9A0-7666-40C9-A90D-54CA402976A2}" srcOrd="7" destOrd="0" presId="urn:microsoft.com/office/officeart/2005/8/layout/process5"/>
    <dgm:cxn modelId="{2C32504B-8B4B-4252-BBB5-2A09409C9A0D}" type="presParOf" srcId="{C228D9A0-7666-40C9-A90D-54CA402976A2}" destId="{1604E4F1-DE42-4BD0-8C85-403C5B9631A1}" srcOrd="0" destOrd="0" presId="urn:microsoft.com/office/officeart/2005/8/layout/process5"/>
    <dgm:cxn modelId="{7E00F9AF-8A7C-4D07-8BDB-30AA2A5192D1}" type="presParOf" srcId="{7EAA2F05-1ACC-431E-8DFC-11897051CDDB}" destId="{0194A371-AB8C-4204-9983-FD960AD8A449}" srcOrd="8" destOrd="0" presId="urn:microsoft.com/office/officeart/2005/8/layout/process5"/>
    <dgm:cxn modelId="{12AEB2F6-A3FF-4EAC-BBE8-B2AF8CBB80BF}" type="presParOf" srcId="{7EAA2F05-1ACC-431E-8DFC-11897051CDDB}" destId="{B030E919-747A-43AE-82B3-944D971A4E07}" srcOrd="9" destOrd="0" presId="urn:microsoft.com/office/officeart/2005/8/layout/process5"/>
    <dgm:cxn modelId="{E3789AA0-513C-4FE6-8239-17CA00953D20}" type="presParOf" srcId="{B030E919-747A-43AE-82B3-944D971A4E07}" destId="{60CD354F-4A1E-4D0E-8029-45588B76E485}" srcOrd="0" destOrd="0" presId="urn:microsoft.com/office/officeart/2005/8/layout/process5"/>
    <dgm:cxn modelId="{8F882D3F-A0FD-4959-9EF4-71A180E77BA3}" type="presParOf" srcId="{7EAA2F05-1ACC-431E-8DFC-11897051CDDB}" destId="{5FA92EFB-5D03-491E-9CE9-005BCC72ADC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112737" y="203863"/>
          <a:ext cx="1930314" cy="1158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Request Space X API</a:t>
          </a:r>
        </a:p>
      </dsp:txBody>
      <dsp:txXfrm>
        <a:off x="146659" y="237785"/>
        <a:ext cx="1862470" cy="1090344"/>
      </dsp:txXfrm>
    </dsp:sp>
    <dsp:sp modelId="{44932DAB-F1EE-4CB8-B184-ACF2B25953E7}">
      <dsp:nvSpPr>
        <dsp:cNvPr id="0" name=""/>
        <dsp:cNvSpPr/>
      </dsp:nvSpPr>
      <dsp:spPr>
        <a:xfrm rot="37212">
          <a:off x="2381935" y="562134"/>
          <a:ext cx="816506" cy="478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81939" y="657100"/>
        <a:ext cx="672891" cy="287231"/>
      </dsp:txXfrm>
    </dsp:sp>
    <dsp:sp modelId="{7AD4BCCE-7D73-4E4F-9649-D1A7CC5F18E7}">
      <dsp:nvSpPr>
        <dsp:cNvPr id="0" name=""/>
        <dsp:cNvSpPr/>
      </dsp:nvSpPr>
      <dsp:spPr>
        <a:xfrm>
          <a:off x="3583539" y="241435"/>
          <a:ext cx="1930314" cy="1158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Decode response as JSON and Get data from API using ID’s</a:t>
          </a:r>
        </a:p>
      </dsp:txBody>
      <dsp:txXfrm>
        <a:off x="3617461" y="275357"/>
        <a:ext cx="1862470" cy="1090344"/>
      </dsp:txXfrm>
    </dsp:sp>
    <dsp:sp modelId="{DBB06DE3-EFBB-43CB-8C0A-790C321B3AD7}">
      <dsp:nvSpPr>
        <dsp:cNvPr id="0" name=""/>
        <dsp:cNvSpPr/>
      </dsp:nvSpPr>
      <dsp:spPr>
        <a:xfrm rot="5400000">
          <a:off x="4436100" y="1366335"/>
          <a:ext cx="225191" cy="478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405081" y="1493098"/>
        <a:ext cx="287231" cy="157634"/>
      </dsp:txXfrm>
    </dsp:sp>
    <dsp:sp modelId="{0F944A36-7E82-4900-8FD9-B641344CD906}">
      <dsp:nvSpPr>
        <dsp:cNvPr id="0" name=""/>
        <dsp:cNvSpPr/>
      </dsp:nvSpPr>
      <dsp:spPr>
        <a:xfrm>
          <a:off x="3583539" y="1824512"/>
          <a:ext cx="1930314" cy="1158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Combine data using </a:t>
          </a:r>
          <a:r>
            <a:rPr lang="en-US" sz="1700" kern="1200" dirty="0" err="1"/>
            <a:t>dict</a:t>
          </a:r>
          <a:r>
            <a:rPr lang="en-US" sz="1700" kern="1200" dirty="0"/>
            <a:t> and create </a:t>
          </a:r>
          <a:r>
            <a:rPr lang="en-US" sz="1700" kern="1200" dirty="0" err="1"/>
            <a:t>Dataframe</a:t>
          </a:r>
          <a:endParaRPr lang="en-US" sz="1700" kern="1200" dirty="0"/>
        </a:p>
      </dsp:txBody>
      <dsp:txXfrm>
        <a:off x="3617461" y="1858434"/>
        <a:ext cx="1862470" cy="1090344"/>
      </dsp:txXfrm>
    </dsp:sp>
    <dsp:sp modelId="{FB08552D-F305-4764-B748-EF083004FD9E}">
      <dsp:nvSpPr>
        <dsp:cNvPr id="0" name=""/>
        <dsp:cNvSpPr/>
      </dsp:nvSpPr>
      <dsp:spPr>
        <a:xfrm rot="5400000">
          <a:off x="4406242" y="3004059"/>
          <a:ext cx="284907" cy="478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4405080" y="3100964"/>
        <a:ext cx="287231" cy="199435"/>
      </dsp:txXfrm>
    </dsp:sp>
    <dsp:sp modelId="{C00CC447-F4B3-47EB-91C5-C470D2AAAB08}">
      <dsp:nvSpPr>
        <dsp:cNvPr id="0" name=""/>
        <dsp:cNvSpPr/>
      </dsp:nvSpPr>
      <dsp:spPr>
        <a:xfrm>
          <a:off x="3583539" y="3520262"/>
          <a:ext cx="1930314" cy="1158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Filter data to only include Falcon 9 launches</a:t>
          </a:r>
        </a:p>
      </dsp:txBody>
      <dsp:txXfrm>
        <a:off x="3617461" y="3554184"/>
        <a:ext cx="1862470" cy="1090344"/>
      </dsp:txXfrm>
    </dsp:sp>
    <dsp:sp modelId="{C228D9A0-7666-40C9-A90D-54CA402976A2}">
      <dsp:nvSpPr>
        <dsp:cNvPr id="0" name=""/>
        <dsp:cNvSpPr/>
      </dsp:nvSpPr>
      <dsp:spPr>
        <a:xfrm rot="10775726">
          <a:off x="2514739" y="3871693"/>
          <a:ext cx="755297" cy="478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58352" y="3966929"/>
        <a:ext cx="611682" cy="287231"/>
      </dsp:txXfrm>
    </dsp:sp>
    <dsp:sp modelId="{B9A4FAA9-2941-42F1-B0FF-BCFB1641291C}">
      <dsp:nvSpPr>
        <dsp:cNvPr id="0" name=""/>
        <dsp:cNvSpPr/>
      </dsp:nvSpPr>
      <dsp:spPr>
        <a:xfrm>
          <a:off x="228170" y="3543955"/>
          <a:ext cx="1930314" cy="1158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missing value for </a:t>
          </a:r>
          <a:r>
            <a:rPr lang="en-US" sz="1700" kern="1200" dirty="0" err="1"/>
            <a:t>Payloadmass</a:t>
          </a:r>
          <a:r>
            <a:rPr lang="en-US" sz="1700" kern="1200" dirty="0"/>
            <a:t> using mean</a:t>
          </a:r>
        </a:p>
      </dsp:txBody>
      <dsp:txXfrm>
        <a:off x="262092" y="3577877"/>
        <a:ext cx="1862470" cy="1090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52358" y="1818"/>
          <a:ext cx="2554013" cy="15324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Request the Falcon9 Launch Wiki page from its URL</a:t>
          </a:r>
        </a:p>
      </dsp:txBody>
      <dsp:txXfrm>
        <a:off x="97241" y="46701"/>
        <a:ext cx="2464247" cy="1442641"/>
      </dsp:txXfrm>
    </dsp:sp>
    <dsp:sp modelId="{44932DAB-F1EE-4CB8-B184-ACF2B25953E7}">
      <dsp:nvSpPr>
        <dsp:cNvPr id="0" name=""/>
        <dsp:cNvSpPr/>
      </dsp:nvSpPr>
      <dsp:spPr>
        <a:xfrm rot="21598316">
          <a:off x="2842643" y="450443"/>
          <a:ext cx="569201" cy="6333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42643" y="577164"/>
        <a:ext cx="398441" cy="380037"/>
      </dsp:txXfrm>
    </dsp:sp>
    <dsp:sp modelId="{7AD4BCCE-7D73-4E4F-9649-D1A7CC5F18E7}">
      <dsp:nvSpPr>
        <dsp:cNvPr id="0" name=""/>
        <dsp:cNvSpPr/>
      </dsp:nvSpPr>
      <dsp:spPr>
        <a:xfrm>
          <a:off x="3680335" y="40"/>
          <a:ext cx="2554013" cy="15324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Extract all column/variable names from the HTML table header</a:t>
          </a:r>
        </a:p>
      </dsp:txBody>
      <dsp:txXfrm>
        <a:off x="3725218" y="44923"/>
        <a:ext cx="2464247" cy="1442641"/>
      </dsp:txXfrm>
    </dsp:sp>
    <dsp:sp modelId="{DBB06DE3-EFBB-43CB-8C0A-790C321B3AD7}">
      <dsp:nvSpPr>
        <dsp:cNvPr id="0" name=""/>
        <dsp:cNvSpPr/>
      </dsp:nvSpPr>
      <dsp:spPr>
        <a:xfrm rot="5470367">
          <a:off x="4659742" y="1712973"/>
          <a:ext cx="543470" cy="6333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743127" y="1757953"/>
        <a:ext cx="380037" cy="380429"/>
      </dsp:txXfrm>
    </dsp:sp>
    <dsp:sp modelId="{0F944A36-7E82-4900-8FD9-B641344CD906}">
      <dsp:nvSpPr>
        <dsp:cNvPr id="0" name=""/>
        <dsp:cNvSpPr/>
      </dsp:nvSpPr>
      <dsp:spPr>
        <a:xfrm>
          <a:off x="3627977" y="2557650"/>
          <a:ext cx="2554013" cy="15324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Create a data frame by parsing the launch HTML tables</a:t>
          </a:r>
        </a:p>
      </dsp:txBody>
      <dsp:txXfrm>
        <a:off x="3672860" y="2602533"/>
        <a:ext cx="2464247" cy="1442641"/>
      </dsp:txXfrm>
    </dsp:sp>
    <dsp:sp modelId="{FB08552D-F305-4764-B748-EF083004FD9E}">
      <dsp:nvSpPr>
        <dsp:cNvPr id="0" name=""/>
        <dsp:cNvSpPr/>
      </dsp:nvSpPr>
      <dsp:spPr>
        <a:xfrm rot="10800039">
          <a:off x="2822504" y="3007136"/>
          <a:ext cx="569200" cy="6333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993264" y="3133816"/>
        <a:ext cx="398440" cy="380037"/>
      </dsp:txXfrm>
    </dsp:sp>
    <dsp:sp modelId="{C00CC447-F4B3-47EB-91C5-C470D2AAAB08}">
      <dsp:nvSpPr>
        <dsp:cNvPr id="0" name=""/>
        <dsp:cNvSpPr/>
      </dsp:nvSpPr>
      <dsp:spPr>
        <a:xfrm>
          <a:off x="0" y="2557609"/>
          <a:ext cx="2554013" cy="15324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Combine data using </a:t>
          </a:r>
          <a:r>
            <a:rPr lang="en-US" sz="2200" kern="1200" dirty="0" err="1"/>
            <a:t>dict</a:t>
          </a:r>
          <a:r>
            <a:rPr lang="en-US" sz="2200" kern="1200" dirty="0"/>
            <a:t> and create </a:t>
          </a:r>
          <a:r>
            <a:rPr lang="en-US" sz="2200" kern="1200" dirty="0" err="1"/>
            <a:t>Dataframe</a:t>
          </a:r>
          <a:endParaRPr lang="en-US" sz="2200" kern="1200" dirty="0"/>
        </a:p>
      </dsp:txBody>
      <dsp:txXfrm>
        <a:off x="44883" y="2602492"/>
        <a:ext cx="2464247" cy="1442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0" y="368137"/>
          <a:ext cx="2063267" cy="1237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of launches on each site</a:t>
          </a:r>
        </a:p>
      </dsp:txBody>
      <dsp:txXfrm>
        <a:off x="36259" y="404396"/>
        <a:ext cx="1990749" cy="1165442"/>
      </dsp:txXfrm>
    </dsp:sp>
    <dsp:sp modelId="{44932DAB-F1EE-4CB8-B184-ACF2B25953E7}">
      <dsp:nvSpPr>
        <dsp:cNvPr id="0" name=""/>
        <dsp:cNvSpPr/>
      </dsp:nvSpPr>
      <dsp:spPr>
        <a:xfrm rot="1031">
          <a:off x="2245261" y="731702"/>
          <a:ext cx="438438" cy="5116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45261" y="834020"/>
        <a:ext cx="306907" cy="307014"/>
      </dsp:txXfrm>
    </dsp:sp>
    <dsp:sp modelId="{7AD4BCCE-7D73-4E4F-9649-D1A7CC5F18E7}">
      <dsp:nvSpPr>
        <dsp:cNvPr id="0" name=""/>
        <dsp:cNvSpPr/>
      </dsp:nvSpPr>
      <dsp:spPr>
        <a:xfrm>
          <a:off x="2890510" y="369004"/>
          <a:ext cx="2063267" cy="1237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and occurrence of each orbit</a:t>
          </a:r>
        </a:p>
      </dsp:txBody>
      <dsp:txXfrm>
        <a:off x="2926769" y="405263"/>
        <a:ext cx="1990749" cy="1165442"/>
      </dsp:txXfrm>
    </dsp:sp>
    <dsp:sp modelId="{DBB06DE3-EFBB-43CB-8C0A-790C321B3AD7}">
      <dsp:nvSpPr>
        <dsp:cNvPr id="0" name=""/>
        <dsp:cNvSpPr/>
      </dsp:nvSpPr>
      <dsp:spPr>
        <a:xfrm rot="5400000">
          <a:off x="3702446" y="1753206"/>
          <a:ext cx="439394" cy="5116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768636" y="1789354"/>
        <a:ext cx="307014" cy="307576"/>
      </dsp:txXfrm>
    </dsp:sp>
    <dsp:sp modelId="{0F944A36-7E82-4900-8FD9-B641344CD906}">
      <dsp:nvSpPr>
        <dsp:cNvPr id="0" name=""/>
        <dsp:cNvSpPr/>
      </dsp:nvSpPr>
      <dsp:spPr>
        <a:xfrm>
          <a:off x="2890510" y="2436010"/>
          <a:ext cx="2063267" cy="1237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and </a:t>
          </a:r>
          <a:r>
            <a:rPr lang="en-US" sz="1600" kern="1200" dirty="0" err="1"/>
            <a:t>occurence</a:t>
          </a:r>
          <a:r>
            <a:rPr lang="en-US" sz="1600" kern="1200" dirty="0"/>
            <a:t> of mission outcome per orbit type</a:t>
          </a:r>
        </a:p>
      </dsp:txBody>
      <dsp:txXfrm>
        <a:off x="2926769" y="2472269"/>
        <a:ext cx="1990749" cy="1165442"/>
      </dsp:txXfrm>
    </dsp:sp>
    <dsp:sp modelId="{FB08552D-F305-4764-B748-EF083004FD9E}">
      <dsp:nvSpPr>
        <dsp:cNvPr id="0" name=""/>
        <dsp:cNvSpPr/>
      </dsp:nvSpPr>
      <dsp:spPr>
        <a:xfrm rot="10801031">
          <a:off x="2270078" y="2798716"/>
          <a:ext cx="438438" cy="5116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01609" y="2901074"/>
        <a:ext cx="306907" cy="307014"/>
      </dsp:txXfrm>
    </dsp:sp>
    <dsp:sp modelId="{C00CC447-F4B3-47EB-91C5-C470D2AAAB08}">
      <dsp:nvSpPr>
        <dsp:cNvPr id="0" name=""/>
        <dsp:cNvSpPr/>
      </dsp:nvSpPr>
      <dsp:spPr>
        <a:xfrm>
          <a:off x="0" y="2435144"/>
          <a:ext cx="2063267" cy="1237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landing outcome label from Outcome column</a:t>
          </a:r>
        </a:p>
      </dsp:txBody>
      <dsp:txXfrm>
        <a:off x="36259" y="2471403"/>
        <a:ext cx="1990749" cy="11654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0" y="125775"/>
          <a:ext cx="2560139" cy="153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out “class” variables from data and store it as target variable</a:t>
          </a:r>
        </a:p>
      </dsp:txBody>
      <dsp:txXfrm>
        <a:off x="44990" y="170765"/>
        <a:ext cx="2470159" cy="1446103"/>
      </dsp:txXfrm>
    </dsp:sp>
    <dsp:sp modelId="{44932DAB-F1EE-4CB8-B184-ACF2B25953E7}">
      <dsp:nvSpPr>
        <dsp:cNvPr id="0" name=""/>
        <dsp:cNvSpPr/>
      </dsp:nvSpPr>
      <dsp:spPr>
        <a:xfrm>
          <a:off x="2739576" y="576359"/>
          <a:ext cx="432280" cy="634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739576" y="703342"/>
        <a:ext cx="302596" cy="380948"/>
      </dsp:txXfrm>
    </dsp:sp>
    <dsp:sp modelId="{7AD4BCCE-7D73-4E4F-9649-D1A7CC5F18E7}">
      <dsp:nvSpPr>
        <dsp:cNvPr id="0" name=""/>
        <dsp:cNvSpPr/>
      </dsp:nvSpPr>
      <dsp:spPr>
        <a:xfrm>
          <a:off x="3375763" y="125775"/>
          <a:ext cx="2560139" cy="153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Standarize</a:t>
          </a:r>
          <a:r>
            <a:rPr lang="en-US" sz="1800" kern="1200" dirty="0"/>
            <a:t> the data</a:t>
          </a:r>
        </a:p>
      </dsp:txBody>
      <dsp:txXfrm>
        <a:off x="3420753" y="170765"/>
        <a:ext cx="2470159" cy="1446103"/>
      </dsp:txXfrm>
    </dsp:sp>
    <dsp:sp modelId="{DBB06DE3-EFBB-43CB-8C0A-790C321B3AD7}">
      <dsp:nvSpPr>
        <dsp:cNvPr id="0" name=""/>
        <dsp:cNvSpPr/>
      </dsp:nvSpPr>
      <dsp:spPr>
        <a:xfrm>
          <a:off x="6210819" y="576359"/>
          <a:ext cx="662297" cy="634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0819" y="703342"/>
        <a:ext cx="471823" cy="380948"/>
      </dsp:txXfrm>
    </dsp:sp>
    <dsp:sp modelId="{0F944A36-7E82-4900-8FD9-B641344CD906}">
      <dsp:nvSpPr>
        <dsp:cNvPr id="0" name=""/>
        <dsp:cNvSpPr/>
      </dsp:nvSpPr>
      <dsp:spPr>
        <a:xfrm>
          <a:off x="7185522" y="125775"/>
          <a:ext cx="2560139" cy="153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data into </a:t>
          </a:r>
          <a:r>
            <a:rPr lang="en-US" sz="1800" kern="1200" dirty="0" err="1"/>
            <a:t>Xtrain</a:t>
          </a:r>
          <a:r>
            <a:rPr lang="en-US" sz="1800" kern="1200" dirty="0"/>
            <a:t>, </a:t>
          </a:r>
          <a:r>
            <a:rPr lang="en-US" sz="1800" kern="1200" dirty="0" err="1"/>
            <a:t>Xtest</a:t>
          </a:r>
          <a:r>
            <a:rPr lang="en-US" sz="1800" kern="1200" dirty="0"/>
            <a:t>, </a:t>
          </a:r>
          <a:r>
            <a:rPr lang="en-US" sz="1800" kern="1200" dirty="0" err="1"/>
            <a:t>Ytrain</a:t>
          </a:r>
          <a:r>
            <a:rPr lang="en-US" sz="1800" kern="1200" dirty="0"/>
            <a:t>, and </a:t>
          </a:r>
          <a:r>
            <a:rPr lang="en-US" sz="1800" kern="1200" dirty="0" err="1"/>
            <a:t>Ytest</a:t>
          </a:r>
          <a:endParaRPr lang="en-US" sz="1800" kern="1200" dirty="0"/>
        </a:p>
      </dsp:txBody>
      <dsp:txXfrm>
        <a:off x="7230512" y="170765"/>
        <a:ext cx="2470159" cy="1446103"/>
      </dsp:txXfrm>
    </dsp:sp>
    <dsp:sp modelId="{FB08552D-F305-4764-B748-EF083004FD9E}">
      <dsp:nvSpPr>
        <dsp:cNvPr id="0" name=""/>
        <dsp:cNvSpPr/>
      </dsp:nvSpPr>
      <dsp:spPr>
        <a:xfrm rot="5400000">
          <a:off x="8193272" y="1842797"/>
          <a:ext cx="544638" cy="634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275117" y="1887936"/>
        <a:ext cx="380948" cy="381247"/>
      </dsp:txXfrm>
    </dsp:sp>
    <dsp:sp modelId="{C00CC447-F4B3-47EB-91C5-C470D2AAAB08}">
      <dsp:nvSpPr>
        <dsp:cNvPr id="0" name=""/>
        <dsp:cNvSpPr/>
      </dsp:nvSpPr>
      <dsp:spPr>
        <a:xfrm>
          <a:off x="7185522" y="2689478"/>
          <a:ext cx="2560139" cy="153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Machine Learning models</a:t>
          </a:r>
        </a:p>
      </dsp:txBody>
      <dsp:txXfrm>
        <a:off x="7230512" y="2734468"/>
        <a:ext cx="2470159" cy="1446103"/>
      </dsp:txXfrm>
    </dsp:sp>
    <dsp:sp modelId="{C228D9A0-7666-40C9-A90D-54CA402976A2}">
      <dsp:nvSpPr>
        <dsp:cNvPr id="0" name=""/>
        <dsp:cNvSpPr/>
      </dsp:nvSpPr>
      <dsp:spPr>
        <a:xfrm rot="10826280">
          <a:off x="6248298" y="3125644"/>
          <a:ext cx="662317" cy="634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438769" y="3253355"/>
        <a:ext cx="471843" cy="380948"/>
      </dsp:txXfrm>
    </dsp:sp>
    <dsp:sp modelId="{0194A371-AB8C-4204-9983-FD960AD8A449}">
      <dsp:nvSpPr>
        <dsp:cNvPr id="0" name=""/>
        <dsp:cNvSpPr/>
      </dsp:nvSpPr>
      <dsp:spPr>
        <a:xfrm>
          <a:off x="3375763" y="2660354"/>
          <a:ext cx="2560139" cy="153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Tune the </a:t>
          </a:r>
          <a:r>
            <a:rPr lang="en-US" sz="1800" kern="1200" dirty="0" err="1"/>
            <a:t>hyperparameter</a:t>
          </a:r>
          <a:r>
            <a:rPr lang="en-US" sz="1800" kern="1200" dirty="0"/>
            <a:t> to find the best </a:t>
          </a:r>
          <a:r>
            <a:rPr lang="en-US" sz="1800" kern="1200" dirty="0" err="1"/>
            <a:t>hyperparameter</a:t>
          </a:r>
          <a:r>
            <a:rPr lang="en-US" sz="1800" kern="1200" dirty="0"/>
            <a:t> for train data</a:t>
          </a:r>
        </a:p>
      </dsp:txBody>
      <dsp:txXfrm>
        <a:off x="3420753" y="2705344"/>
        <a:ext cx="2470159" cy="1446103"/>
      </dsp:txXfrm>
    </dsp:sp>
    <dsp:sp modelId="{B030E919-747A-43AE-82B3-944D971A4E07}">
      <dsp:nvSpPr>
        <dsp:cNvPr id="0" name=""/>
        <dsp:cNvSpPr/>
      </dsp:nvSpPr>
      <dsp:spPr>
        <a:xfrm rot="10770342">
          <a:off x="2764037" y="3125395"/>
          <a:ext cx="432296" cy="634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93724" y="3251819"/>
        <a:ext cx="302607" cy="380948"/>
      </dsp:txXfrm>
    </dsp:sp>
    <dsp:sp modelId="{5FA92EFB-5D03-491E-9CE9-005BCC72ADC2}">
      <dsp:nvSpPr>
        <dsp:cNvPr id="0" name=""/>
        <dsp:cNvSpPr/>
      </dsp:nvSpPr>
      <dsp:spPr>
        <a:xfrm>
          <a:off x="0" y="2689478"/>
          <a:ext cx="2560139" cy="153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Accuracy of model with test data</a:t>
          </a:r>
        </a:p>
      </dsp:txBody>
      <dsp:txXfrm>
        <a:off x="44990" y="2734468"/>
        <a:ext cx="2470159" cy="14461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6699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9341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76640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Andy-gtm/IBM-Data-Science-Capstone/blob/d84127f4a21839113ff2ba6d3daddc6f29ad5cc5/module1/labs-jupyter-spacex-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Andy-gtm/IBM-Data-Science-Capstone/blob/d84127f4a21839113ff2ba6d3daddc6f29ad5cc5/module2/jupyter-labs-eda-dataviz.ipynb"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y-gtm/IBM-Data-Science-Capstone/blob/d84127f4a21839113ff2ba6d3daddc6f29ad5cc5/module2/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y-gtm/IBM-Data-Science-Capstone/blob/d84127f4a21839113ff2ba6d3daddc6f29ad5cc5/module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y-gtm/IBM-Data-Science-Capstone/blob/d84127f4a21839113ff2ba6d3daddc6f29ad5cc5/module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ndy-gtm/IBM-Data-Science-Capstone/blob/d84127f4a21839113ff2ba6d3daddc6f29ad5cc5/module4/SpaceX_Machine%20Learning%20Prediction_Part_5.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hyperlink" Target="https://github.com/Andy-gtm/IBM-Data-Science-Capstone/blob/d84127f4a21839113ff2ba6d3daddc6f29ad5cc5/module4/SpaceX_Machine%20Learning%20Prediction_Part_5.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Andy-gtm/IBM-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Andy-gtm/IBM-Data-Science-Capstone/blob/d84127f4a21839113ff2ba6d3daddc6f29ad5cc5/module1/jupyter-labs-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Andy-gtm/IBM-Data-Science-Capstone/blob/d84127f4a21839113ff2ba6d3daddc6f29ad5cc5/module1/jupyter-labs-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Andy Huang</a:t>
            </a:r>
          </a:p>
          <a:p>
            <a:r>
              <a:rPr lang="en-US" dirty="0">
                <a:solidFill>
                  <a:schemeClr val="bg2"/>
                </a:solidFill>
                <a:latin typeface="Abadi" panose="020B0604020104020204" pitchFamily="34" charset="0"/>
                <a:ea typeface="SF Pro" pitchFamily="2" charset="0"/>
                <a:cs typeface="SF Pro" pitchFamily="2" charset="0"/>
              </a:rPr>
              <a:t>23 Feb 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the number of launches per site.</a:t>
            </a:r>
          </a:p>
          <a:p>
            <a:r>
              <a:rPr lang="en-US" sz="2200" dirty="0">
                <a:solidFill>
                  <a:schemeClr val="accent3">
                    <a:lumMod val="25000"/>
                  </a:schemeClr>
                </a:solidFill>
                <a:latin typeface="Abadi" panose="020B0604020104020204" pitchFamily="34" charset="0"/>
              </a:rPr>
              <a:t>Number of occurrence of each orbit.</a:t>
            </a:r>
          </a:p>
          <a:p>
            <a:r>
              <a:rPr lang="en-US" sz="2200" dirty="0">
                <a:solidFill>
                  <a:schemeClr val="accent3">
                    <a:lumMod val="25000"/>
                  </a:schemeClr>
                </a:solidFill>
                <a:latin typeface="Abadi" panose="020B0604020104020204" pitchFamily="34" charset="0"/>
              </a:rPr>
              <a:t>Number of occurrences of outcome per orbit.</a:t>
            </a:r>
          </a:p>
          <a:p>
            <a:r>
              <a:rPr lang="en-US" sz="2200" dirty="0">
                <a:solidFill>
                  <a:schemeClr val="accent3">
                    <a:lumMod val="25000"/>
                  </a:schemeClr>
                </a:solidFill>
                <a:latin typeface="Abadi" panose="020B0604020104020204" pitchFamily="34" charset="0"/>
              </a:rPr>
              <a:t>Create landing outcome label.</a:t>
            </a: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hlinkClick r:id="rId4"/>
              </a:rPr>
              <a:t>GitHub</a:t>
            </a: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6">
            <a:extLst>
              <a:ext uri="{FF2B5EF4-FFF2-40B4-BE49-F238E27FC236}">
                <a16:creationId xmlns:a16="http://schemas.microsoft.com/office/drawing/2014/main" id="{8F487353-B88D-4838-857D-7EADC4EF14BE}"/>
              </a:ext>
            </a:extLst>
          </p:cNvPr>
          <p:cNvGraphicFramePr/>
          <p:nvPr>
            <p:extLst>
              <p:ext uri="{D42A27DB-BD31-4B8C-83A1-F6EECF244321}">
                <p14:modId xmlns:p14="http://schemas.microsoft.com/office/powerpoint/2010/main" val="3575115765"/>
              </p:ext>
            </p:extLst>
          </p:nvPr>
        </p:nvGraphicFramePr>
        <p:xfrm>
          <a:off x="6504194" y="1614501"/>
          <a:ext cx="4953778" cy="40421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928C9313-DBD8-45C1-85CE-81419F56E974}"/>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154980" y="1411677"/>
            <a:ext cx="9745662" cy="1903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F5ECA1-54C6-4589-BFE1-3951F0C15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491" y="3467984"/>
            <a:ext cx="376237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2503EEB-5606-4A1D-95B7-B98BCA6DD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584" y="3444298"/>
            <a:ext cx="3762375" cy="2581275"/>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574BE2FB-0B41-49EB-8A44-2FDF83E2A2F2}"/>
              </a:ext>
            </a:extLst>
          </p:cNvPr>
          <p:cNvSpPr txBox="1"/>
          <p:nvPr/>
        </p:nvSpPr>
        <p:spPr>
          <a:xfrm>
            <a:off x="830539" y="6188571"/>
            <a:ext cx="960554" cy="369332"/>
          </a:xfrm>
          <a:prstGeom prst="rect">
            <a:avLst/>
          </a:prstGeom>
          <a:noFill/>
        </p:spPr>
        <p:txBody>
          <a:bodyPr wrap="square">
            <a:spAutoFit/>
          </a:bodyPr>
          <a:lstStyle/>
          <a:p>
            <a:r>
              <a:rPr lang="en-US" altLang="zh-TW" dirty="0">
                <a:hlinkClick r:id="rId6"/>
              </a:rPr>
              <a:t>GitHub</a:t>
            </a:r>
            <a:endParaRPr lang="zh-TW" alt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6320"/>
            <a:ext cx="1051560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1600" dirty="0">
                <a:solidFill>
                  <a:schemeClr val="accent3">
                    <a:lumMod val="25000"/>
                  </a:schemeClr>
                </a:solidFill>
                <a:latin typeface="Abadi"/>
              </a:rPr>
              <a:t>Display 5 records where launch sites begin with the string ‘CCA’ .</a:t>
            </a:r>
          </a:p>
          <a:p>
            <a:pPr>
              <a:lnSpc>
                <a:spcPct val="100000"/>
              </a:lnSpc>
              <a:spcBef>
                <a:spcPts val="1400"/>
              </a:spcBef>
            </a:pPr>
            <a:r>
              <a:rPr lang="en-US" sz="1600" dirty="0">
                <a:solidFill>
                  <a:schemeClr val="accent3">
                    <a:lumMod val="25000"/>
                  </a:schemeClr>
                </a:solidFill>
                <a:latin typeface="Abadi"/>
              </a:rPr>
              <a:t>Display the total payload mass carried by boosters launched by NASA.</a:t>
            </a:r>
          </a:p>
          <a:p>
            <a:pPr>
              <a:lnSpc>
                <a:spcPct val="100000"/>
              </a:lnSpc>
              <a:spcBef>
                <a:spcPts val="1400"/>
              </a:spcBef>
            </a:pPr>
            <a:r>
              <a:rPr lang="en-US" sz="1600" dirty="0">
                <a:solidFill>
                  <a:schemeClr val="accent3">
                    <a:lumMod val="25000"/>
                  </a:schemeClr>
                </a:solidFill>
                <a:latin typeface="Abadi"/>
              </a:rPr>
              <a:t>Display average payload mass carried by booster version ‘F9 v1.1’.</a:t>
            </a:r>
          </a:p>
          <a:p>
            <a:pPr>
              <a:lnSpc>
                <a:spcPct val="100000"/>
              </a:lnSpc>
              <a:spcBef>
                <a:spcPts val="1400"/>
              </a:spcBef>
            </a:pPr>
            <a:r>
              <a:rPr lang="en-US" sz="16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6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16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600" dirty="0">
                <a:solidFill>
                  <a:schemeClr val="accent3">
                    <a:lumMod val="25000"/>
                  </a:schemeClr>
                </a:solidFill>
                <a:latin typeface="Abadi"/>
              </a:rPr>
              <a:t>List the names of the booster versions which have carried the maximum payload mass.</a:t>
            </a:r>
          </a:p>
          <a:p>
            <a:pPr>
              <a:lnSpc>
                <a:spcPct val="100000"/>
              </a:lnSpc>
              <a:spcBef>
                <a:spcPts val="1400"/>
              </a:spcBef>
            </a:pPr>
            <a:r>
              <a:rPr lang="en-US" sz="16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r>
              <a:rPr lang="en-US" sz="1600" dirty="0">
                <a:solidFill>
                  <a:schemeClr val="accent3">
                    <a:lumMod val="25000"/>
                  </a:schemeClr>
                </a:solidFill>
                <a:latin typeface="Abadi"/>
              </a:rPr>
              <a:t>Rank the count of landing outcomes (such as Failure (drone ship) or Success (ground pad)) between the date 2010 06 04 and 2017 03 20 , in descending order.</a:t>
            </a:r>
          </a:p>
          <a:p>
            <a:pPr marL="0" indent="0">
              <a:lnSpc>
                <a:spcPct val="100000"/>
              </a:lnSpc>
              <a:spcBef>
                <a:spcPts val="1400"/>
              </a:spcBef>
              <a:buNone/>
            </a:pPr>
            <a:r>
              <a:rPr lang="en-US" sz="1600" dirty="0">
                <a:solidFill>
                  <a:schemeClr val="accent3">
                    <a:lumMod val="25000"/>
                  </a:schemeClr>
                </a:solidFill>
                <a:latin typeface="Abadi"/>
                <a:hlinkClick r:id="rId3"/>
              </a:rPr>
              <a:t>GitHub</a:t>
            </a: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which are created and added to the folium map are given below:</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Added to mark a specific area with a text label on a specific coordinate.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Added to highlight circle areas with a text label on a specific coordinate.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 Marker clusters were used to simplify the containing many markers having the same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Mouse Position: Used to get coordinate for a mouse over a point on the map (proximities). It helps to find the coordinates easily of any points of interests while exploring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Polyline: It draws polyline overlays on a map. It was used to denote the distance between a launch site and its proximities(such as Railway station, city, etc.).</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(total launches for a selected site or the total sites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Shows relative proportions of different sites successful landing distribution.</a:t>
            </a:r>
          </a:p>
          <a:p>
            <a:pPr lvl="1">
              <a:lnSpc>
                <a:spcPct val="100000"/>
              </a:lnSpc>
              <a:spcBef>
                <a:spcPts val="1400"/>
              </a:spcBef>
            </a:pPr>
            <a:r>
              <a:rPr lang="en-US" sz="1800" dirty="0">
                <a:solidFill>
                  <a:schemeClr val="accent3">
                    <a:lumMod val="25000"/>
                  </a:schemeClr>
                </a:solidFill>
                <a:latin typeface="Abadi" panose="020B0604020104020204" pitchFamily="34" charset="0"/>
              </a:rPr>
              <a:t>Shows % of success vs. failure for a given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Showing the correlation between Outcome and Payload Mass(Kg) for different Booster Versions with freedom of selection of the range of payload mass of Interest.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6">
            <a:extLst>
              <a:ext uri="{FF2B5EF4-FFF2-40B4-BE49-F238E27FC236}">
                <a16:creationId xmlns:a16="http://schemas.microsoft.com/office/drawing/2014/main" id="{20216578-8C2B-4B5C-8062-D1E4A168CF86}"/>
              </a:ext>
            </a:extLst>
          </p:cNvPr>
          <p:cNvGraphicFramePr>
            <a:graphicFrameLocks noGrp="1"/>
          </p:cNvGraphicFramePr>
          <p:nvPr>
            <p:ph idx="4294967295"/>
            <p:extLst>
              <p:ext uri="{D42A27DB-BD31-4B8C-83A1-F6EECF244321}">
                <p14:modId xmlns:p14="http://schemas.microsoft.com/office/powerpoint/2010/main" val="1934402572"/>
              </p:ext>
            </p:extLst>
          </p:nvPr>
        </p:nvGraphicFramePr>
        <p:xfrm>
          <a:off x="1045511" y="1551719"/>
          <a:ext cx="974566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字方塊 6">
            <a:hlinkClick r:id="rId8"/>
            <a:extLst>
              <a:ext uri="{FF2B5EF4-FFF2-40B4-BE49-F238E27FC236}">
                <a16:creationId xmlns:a16="http://schemas.microsoft.com/office/drawing/2014/main" id="{82E5B727-73DD-4119-B027-86EF0CF96D57}"/>
              </a:ext>
            </a:extLst>
          </p:cNvPr>
          <p:cNvSpPr txBox="1"/>
          <p:nvPr/>
        </p:nvSpPr>
        <p:spPr>
          <a:xfrm>
            <a:off x="309678" y="6226392"/>
            <a:ext cx="12258101" cy="338554"/>
          </a:xfrm>
          <a:prstGeom prst="rect">
            <a:avLst/>
          </a:prstGeom>
          <a:noFill/>
        </p:spPr>
        <p:txBody>
          <a:bodyPr wrap="square">
            <a:spAutoFit/>
          </a:bodyPr>
          <a:lstStyle/>
          <a:p>
            <a:r>
              <a:rPr lang="en-US" altLang="zh-TW" sz="1600" dirty="0">
                <a:hlinkClick r:id="rId8"/>
              </a:rPr>
              <a:t>GitHub</a:t>
            </a:r>
            <a:endParaRPr lang="zh-TW" altLang="en-US" sz="16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820639" cy="3541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GB" altLang="zh-TW" sz="2200" dirty="0">
                <a:solidFill>
                  <a:schemeClr val="accent3">
                    <a:lumMod val="25000"/>
                  </a:schemeClr>
                </a:solidFill>
                <a:latin typeface="Abadi" panose="020B0604020104020204" pitchFamily="34" charset="0"/>
              </a:rPr>
              <a:t>Models were built using Scikit-Learn, data were previously normalized and models hyper parameters were found using a Grid Search with a 10 fold cross validation, in the end the best performing model has been selected based on accuracy.</a:t>
            </a:r>
            <a:endParaRPr lang="en-US" altLang="zh-TW" sz="18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altLang="zh-TW" sz="18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altLang="zh-TW" sz="1800" dirty="0">
                <a:solidFill>
                  <a:schemeClr val="accent3">
                    <a:lumMod val="25000"/>
                  </a:schemeClr>
                </a:solidFill>
                <a:latin typeface="Abadi" panose="020B0604020104020204" pitchFamily="34" charset="0"/>
                <a:hlinkClick r:id="rId4"/>
              </a:rPr>
              <a:t>GitHub</a:t>
            </a:r>
            <a:endParaRPr lang="en-GB" altLang="zh-TW"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7C7DDE74-7D03-4561-991B-0AA1B07329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79" y="1719511"/>
            <a:ext cx="5098893" cy="430606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48F7F5A2-13E4-4F9D-BC92-96CDD8999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89" y="1959120"/>
            <a:ext cx="11849622" cy="2315922"/>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CDA9759-9ADB-438E-A173-210AF9B1CBEB}"/>
              </a:ext>
            </a:extLst>
          </p:cNvPr>
          <p:cNvSpPr txBox="1"/>
          <p:nvPr/>
        </p:nvSpPr>
        <p:spPr>
          <a:xfrm>
            <a:off x="591854" y="4684798"/>
            <a:ext cx="11245241" cy="646331"/>
          </a:xfrm>
          <a:prstGeom prst="rect">
            <a:avLst/>
          </a:prstGeom>
          <a:noFill/>
        </p:spPr>
        <p:txBody>
          <a:bodyPr wrap="square">
            <a:spAutoFit/>
          </a:bodyPr>
          <a:lstStyle/>
          <a:p>
            <a:r>
              <a:rPr lang="zh-TW" altLang="en-US" dirty="0"/>
              <a:t>This chart seems to indicate that a “young” launching site will probably a lower success rate than one which had a lot of rocket launched from.</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A0E8615A-6C54-4260-BE81-98F4958E2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6059"/>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66202A47-D1A7-4066-9109-16909C074AF7}"/>
              </a:ext>
            </a:extLst>
          </p:cNvPr>
          <p:cNvSpPr txBox="1"/>
          <p:nvPr/>
        </p:nvSpPr>
        <p:spPr>
          <a:xfrm>
            <a:off x="304982" y="4605591"/>
            <a:ext cx="11445658" cy="923330"/>
          </a:xfrm>
          <a:prstGeom prst="rect">
            <a:avLst/>
          </a:prstGeom>
          <a:noFill/>
        </p:spPr>
        <p:txBody>
          <a:bodyPr wrap="square">
            <a:spAutoFit/>
          </a:bodyPr>
          <a:lstStyle/>
          <a:p>
            <a:r>
              <a:rPr lang="zh-TW" altLang="en-US" dirty="0"/>
              <a:t>It seems like a lot of rocket launched had a payload between 500kg and 6000kg. Also, the launching site VAFB SLC 4E seems to be a site where there are not that much rocket launched. An impact of the payload could be possible but it will need further analysis.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C2019F26-A113-498D-A04C-7D751C4D3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950" y="1564123"/>
            <a:ext cx="5360898" cy="392227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C6D8518-1D81-405E-9E45-D631781702CF}"/>
              </a:ext>
            </a:extLst>
          </p:cNvPr>
          <p:cNvSpPr txBox="1"/>
          <p:nvPr/>
        </p:nvSpPr>
        <p:spPr>
          <a:xfrm>
            <a:off x="247389" y="5380916"/>
            <a:ext cx="11697222" cy="923330"/>
          </a:xfrm>
          <a:prstGeom prst="rect">
            <a:avLst/>
          </a:prstGeom>
          <a:noFill/>
        </p:spPr>
        <p:txBody>
          <a:bodyPr wrap="square">
            <a:spAutoFit/>
          </a:bodyPr>
          <a:lstStyle/>
          <a:p>
            <a:r>
              <a:rPr lang="zh-TW" altLang="en-US" dirty="0"/>
              <a:t>There is a strong correlation between these two indeed as we can observe the SO or GTO Orbit type are quite risky as the success rate is below 0.6. However, some orbit type provide a 1.0 success rate which is perfect but can hide suspicious data. Indeed if for this orbit type only one rocket has been launched the reliability of this hypothesis is null.</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CD6C3155-A23C-4AAB-A54E-6C5EEE8B3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9756"/>
            <a:ext cx="12192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8A765170-4D55-40F6-ABBF-36DFDB311E2A}"/>
              </a:ext>
            </a:extLst>
          </p:cNvPr>
          <p:cNvSpPr txBox="1"/>
          <p:nvPr/>
        </p:nvSpPr>
        <p:spPr>
          <a:xfrm>
            <a:off x="0" y="4647350"/>
            <a:ext cx="12189912" cy="646331"/>
          </a:xfrm>
          <a:prstGeom prst="rect">
            <a:avLst/>
          </a:prstGeom>
          <a:noFill/>
        </p:spPr>
        <p:txBody>
          <a:bodyPr wrap="square">
            <a:spAutoFit/>
          </a:bodyPr>
          <a:lstStyle/>
          <a:p>
            <a:r>
              <a:rPr lang="zh-TW" altLang="en-US" dirty="0"/>
              <a:t>This chart confirmed what has been said before, some Orbit type have only couples of Flights in their history and thus make data quite confusing. However for the GTO,VLEO and ISS it seems like there are enough data to be confident on those data.</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D4289FB5-EED4-40DB-B8E6-B33C54F8E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0069"/>
            <a:ext cx="12192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AC62F5E5-A019-4516-BC96-154DFC968449}"/>
              </a:ext>
            </a:extLst>
          </p:cNvPr>
          <p:cNvSpPr txBox="1"/>
          <p:nvPr/>
        </p:nvSpPr>
        <p:spPr>
          <a:xfrm>
            <a:off x="597650" y="4566314"/>
            <a:ext cx="10687961" cy="369332"/>
          </a:xfrm>
          <a:prstGeom prst="rect">
            <a:avLst/>
          </a:prstGeom>
          <a:noFill/>
        </p:spPr>
        <p:txBody>
          <a:bodyPr wrap="square">
            <a:spAutoFit/>
          </a:bodyPr>
          <a:lstStyle/>
          <a:p>
            <a:r>
              <a:rPr lang="zh-TW" altLang="en-US" dirty="0"/>
              <a:t>Here we can observe that certain sites have a strong relation with the payload mass, for example the GTO and ISS.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2A6F1488-B02D-413D-8BB0-B87EC3897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584" y="1395597"/>
            <a:ext cx="6682831" cy="458492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966814A-0924-4D10-93CB-E2B3FCECB835}"/>
              </a:ext>
            </a:extLst>
          </p:cNvPr>
          <p:cNvSpPr txBox="1"/>
          <p:nvPr/>
        </p:nvSpPr>
        <p:spPr>
          <a:xfrm>
            <a:off x="-66102" y="5799017"/>
            <a:ext cx="12258101" cy="646331"/>
          </a:xfrm>
          <a:prstGeom prst="rect">
            <a:avLst/>
          </a:prstGeom>
          <a:noFill/>
        </p:spPr>
        <p:txBody>
          <a:bodyPr wrap="square">
            <a:spAutoFit/>
          </a:bodyPr>
          <a:lstStyle/>
          <a:p>
            <a:r>
              <a:rPr lang="zh-TW" altLang="en-US" dirty="0"/>
              <a:t>Here the chart demonstrates that as Humans learn more and more through the years thanks of Sciences, it results in a significant rocket launches success rate increasing.</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Query : 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內容版面配置區 5">
            <a:extLst>
              <a:ext uri="{FF2B5EF4-FFF2-40B4-BE49-F238E27FC236}">
                <a16:creationId xmlns:a16="http://schemas.microsoft.com/office/drawing/2014/main" id="{BF23F75A-50DA-4969-943C-57533214B178}"/>
              </a:ext>
            </a:extLst>
          </p:cNvPr>
          <p:cNvPicPr>
            <a:picLocks noGrp="1" noChangeAspect="1"/>
          </p:cNvPicPr>
          <p:nvPr>
            <p:ph idx="4294967295"/>
          </p:nvPr>
        </p:nvPicPr>
        <p:blipFill>
          <a:blip r:embed="rId3"/>
          <a:stretch>
            <a:fillRect/>
          </a:stretch>
        </p:blipFill>
        <p:spPr>
          <a:xfrm>
            <a:off x="663101" y="1850880"/>
            <a:ext cx="10794871" cy="275224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文字方塊 7">
            <a:extLst>
              <a:ext uri="{FF2B5EF4-FFF2-40B4-BE49-F238E27FC236}">
                <a16:creationId xmlns:a16="http://schemas.microsoft.com/office/drawing/2014/main" id="{CC89B4F4-53D9-4681-A8D2-B40C64F81ECD}"/>
              </a:ext>
            </a:extLst>
          </p:cNvPr>
          <p:cNvSpPr txBox="1"/>
          <p:nvPr/>
        </p:nvSpPr>
        <p:spPr>
          <a:xfrm>
            <a:off x="2883424" y="4794279"/>
            <a:ext cx="6096784" cy="369332"/>
          </a:xfrm>
          <a:prstGeom prst="rect">
            <a:avLst/>
          </a:prstGeom>
          <a:noFill/>
        </p:spPr>
        <p:txBody>
          <a:bodyPr wrap="square">
            <a:spAutoFit/>
          </a:bodyPr>
          <a:lstStyle/>
          <a:p>
            <a:r>
              <a:rPr lang="zh-TW" altLang="en-US" dirty="0"/>
              <a:t>select * from SPACEXTBL where launch_site like 'CCA%' limit 5;</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carried by boosters from NASA is 45596 kg.</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1800" dirty="0">
                <a:solidFill>
                  <a:schemeClr val="accent3">
                    <a:lumMod val="25000"/>
                  </a:schemeClr>
                </a:solidFill>
                <a:latin typeface="Abadi" panose="020B0604020104020204" pitchFamily="34" charset="0"/>
              </a:rPr>
              <a:t>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SPACEXTBL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圖片 5">
            <a:extLst>
              <a:ext uri="{FF2B5EF4-FFF2-40B4-BE49-F238E27FC236}">
                <a16:creationId xmlns:a16="http://schemas.microsoft.com/office/drawing/2014/main" id="{F4590C54-2866-4809-B66F-2B0336C34B0C}"/>
              </a:ext>
            </a:extLst>
          </p:cNvPr>
          <p:cNvPicPr>
            <a:picLocks noChangeAspect="1"/>
          </p:cNvPicPr>
          <p:nvPr/>
        </p:nvPicPr>
        <p:blipFill>
          <a:blip r:embed="rId3"/>
          <a:stretch>
            <a:fillRect/>
          </a:stretch>
        </p:blipFill>
        <p:spPr>
          <a:xfrm>
            <a:off x="0" y="3747359"/>
            <a:ext cx="12192000" cy="170315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v1.1 is 2534 kg.</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br>
              <a:rPr lang="en-US" sz="22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圖片 5">
            <a:extLst>
              <a:ext uri="{FF2B5EF4-FFF2-40B4-BE49-F238E27FC236}">
                <a16:creationId xmlns:a16="http://schemas.microsoft.com/office/drawing/2014/main" id="{EE4C50E8-CC3E-4FCB-8BE8-622BB8E2CB41}"/>
              </a:ext>
            </a:extLst>
          </p:cNvPr>
          <p:cNvPicPr>
            <a:picLocks noChangeAspect="1"/>
          </p:cNvPicPr>
          <p:nvPr/>
        </p:nvPicPr>
        <p:blipFill>
          <a:blip r:embed="rId3"/>
          <a:stretch>
            <a:fillRect/>
          </a:stretch>
        </p:blipFill>
        <p:spPr>
          <a:xfrm>
            <a:off x="0" y="4015560"/>
            <a:ext cx="12192000" cy="14614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a:solidFill>
                  <a:schemeClr val="accent3">
                    <a:lumMod val="25000"/>
                  </a:schemeClr>
                </a:solidFill>
              </a:rPr>
              <a:t>The dates of the first successful landing outcome on ground pad was 2015-12-22.</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br>
              <a:rPr lang="en-US" sz="22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select min(DATE) from SPACEXTBL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 'Success (ground pad)';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圖片 5">
            <a:extLst>
              <a:ext uri="{FF2B5EF4-FFF2-40B4-BE49-F238E27FC236}">
                <a16:creationId xmlns:a16="http://schemas.microsoft.com/office/drawing/2014/main" id="{43FC52CE-2875-42AD-AEFE-C33A89EC9E3A}"/>
              </a:ext>
            </a:extLst>
          </p:cNvPr>
          <p:cNvPicPr>
            <a:picLocks noChangeAspect="1"/>
          </p:cNvPicPr>
          <p:nvPr/>
        </p:nvPicPr>
        <p:blipFill>
          <a:blip r:embed="rId3"/>
          <a:stretch>
            <a:fillRect/>
          </a:stretch>
        </p:blipFill>
        <p:spPr>
          <a:xfrm>
            <a:off x="0" y="4264638"/>
            <a:ext cx="12192000" cy="167127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2744"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B1032.1</a:t>
            </a:r>
          </a:p>
          <a:p>
            <a:pPr lvl="1">
              <a:lnSpc>
                <a:spcPct val="100000"/>
              </a:lnSpc>
              <a:spcBef>
                <a:spcPts val="1400"/>
              </a:spcBef>
            </a:pPr>
            <a:r>
              <a:rPr lang="en-US" sz="1800" dirty="0">
                <a:solidFill>
                  <a:schemeClr val="accent3">
                    <a:lumMod val="25000"/>
                  </a:schemeClr>
                </a:solidFill>
                <a:latin typeface="Abadi" panose="020B0604020104020204" pitchFamily="34" charset="0"/>
              </a:rPr>
              <a:t>F9 B4 B1040.1</a:t>
            </a:r>
          </a:p>
          <a:p>
            <a:pPr lvl="1">
              <a:lnSpc>
                <a:spcPct val="100000"/>
              </a:lnSpc>
              <a:spcBef>
                <a:spcPts val="1400"/>
              </a:spcBef>
            </a:pPr>
            <a:r>
              <a:rPr lang="en-US" sz="1800" dirty="0">
                <a:solidFill>
                  <a:schemeClr val="accent3">
                    <a:lumMod val="25000"/>
                  </a:schemeClr>
                </a:solidFill>
                <a:latin typeface="Abadi" panose="020B0604020104020204" pitchFamily="34" charset="0"/>
              </a:rPr>
              <a:t>F9 B4 B1043.1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Query: select distinct(</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 'Success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&gt; 4000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圖片 2">
            <a:extLst>
              <a:ext uri="{FF2B5EF4-FFF2-40B4-BE49-F238E27FC236}">
                <a16:creationId xmlns:a16="http://schemas.microsoft.com/office/drawing/2014/main" id="{266B3026-BCFD-46E4-A083-F56173718298}"/>
              </a:ext>
            </a:extLst>
          </p:cNvPr>
          <p:cNvPicPr>
            <a:picLocks noChangeAspect="1"/>
          </p:cNvPicPr>
          <p:nvPr/>
        </p:nvPicPr>
        <p:blipFill>
          <a:blip r:embed="rId3"/>
          <a:stretch>
            <a:fillRect/>
          </a:stretch>
        </p:blipFill>
        <p:spPr>
          <a:xfrm>
            <a:off x="1014608" y="4386197"/>
            <a:ext cx="10113904" cy="20410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2812"/>
            <a:ext cx="10687961" cy="496653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Collection of Falcon 9 launch data via SpaceX API, and web scrapping on wiki, then store data into IBM Db2 for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Data cleaning, replace 0 or missing values with either mean.</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 of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Performance of a predictive analysis to train and evaluate a best model and give prediction over the success of future landings.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When Payload was greater then 7500 kg falcon rocket had a higher chance of successful landing.</a:t>
            </a:r>
          </a:p>
          <a:p>
            <a:pPr lvl="1">
              <a:lnSpc>
                <a:spcPct val="100000"/>
              </a:lnSpc>
              <a:spcBef>
                <a:spcPts val="1400"/>
              </a:spcBef>
            </a:pPr>
            <a:r>
              <a:rPr lang="en-US" sz="1800" dirty="0">
                <a:solidFill>
                  <a:schemeClr val="accent3">
                    <a:lumMod val="25000"/>
                  </a:schemeClr>
                </a:solidFill>
                <a:latin typeface="Abadi" panose="020B0604020104020204" pitchFamily="34" charset="0"/>
              </a:rPr>
              <a:t>Among 11 orbit types ES L1, GEO, HEO, SSO were 100 successful with less than 6000 kg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SpaceX has 4 launch sites, one is near California, the other three is near Florida and South Texas. All the sites are in near proximity to ocean and all the sites are bit far away from the city.</a:t>
            </a:r>
          </a:p>
          <a:p>
            <a:pPr lvl="1">
              <a:lnSpc>
                <a:spcPct val="100000"/>
              </a:lnSpc>
              <a:spcBef>
                <a:spcPts val="1400"/>
              </a:spcBef>
            </a:pPr>
            <a:r>
              <a:rPr lang="en-US" sz="1800" dirty="0">
                <a:solidFill>
                  <a:schemeClr val="accent3">
                    <a:lumMod val="25000"/>
                  </a:schemeClr>
                </a:solidFill>
                <a:latin typeface="Abadi" panose="020B0604020104020204" pitchFamily="34" charset="0"/>
              </a:rPr>
              <a:t>All models performed similarly when trained with the data at hand.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Query: select </a:t>
            </a:r>
            <a:r>
              <a:rPr lang="en-US" sz="2200" dirty="0" err="1">
                <a:solidFill>
                  <a:schemeClr val="accent3">
                    <a:lumMod val="25000"/>
                  </a:schemeClr>
                </a:solidFill>
                <a:latin typeface="Abadi" panose="020B0604020104020204" pitchFamily="34" charset="0"/>
              </a:rPr>
              <a:t>mission_outcome,count</a:t>
            </a:r>
            <a:r>
              <a:rPr lang="en-US" sz="2200" dirty="0">
                <a:solidFill>
                  <a:schemeClr val="accent3">
                    <a:lumMod val="25000"/>
                  </a:schemeClr>
                </a:solidFill>
                <a:latin typeface="Abadi" panose="020B0604020104020204" pitchFamily="34" charset="0"/>
              </a:rPr>
              <a:t>(*) from SPACEXTBL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圖片 5">
            <a:extLst>
              <a:ext uri="{FF2B5EF4-FFF2-40B4-BE49-F238E27FC236}">
                <a16:creationId xmlns:a16="http://schemas.microsoft.com/office/drawing/2014/main" id="{F6EF5B6B-41B1-4EBD-A86E-9AD908C4F315}"/>
              </a:ext>
            </a:extLst>
          </p:cNvPr>
          <p:cNvPicPr>
            <a:picLocks noChangeAspect="1"/>
          </p:cNvPicPr>
          <p:nvPr/>
        </p:nvPicPr>
        <p:blipFill>
          <a:blip r:embed="rId3"/>
          <a:stretch>
            <a:fillRect/>
          </a:stretch>
        </p:blipFill>
        <p:spPr>
          <a:xfrm>
            <a:off x="0" y="3449428"/>
            <a:ext cx="12192000" cy="23258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3971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Query:  select distinct(</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 (select max(</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圖片 5">
            <a:extLst>
              <a:ext uri="{FF2B5EF4-FFF2-40B4-BE49-F238E27FC236}">
                <a16:creationId xmlns:a16="http://schemas.microsoft.com/office/drawing/2014/main" id="{22414C2A-A317-4020-9C06-8B7155788405}"/>
              </a:ext>
            </a:extLst>
          </p:cNvPr>
          <p:cNvPicPr>
            <a:picLocks noChangeAspect="1"/>
          </p:cNvPicPr>
          <p:nvPr/>
        </p:nvPicPr>
        <p:blipFill>
          <a:blip r:embed="rId3"/>
          <a:stretch>
            <a:fillRect/>
          </a:stretch>
        </p:blipFill>
        <p:spPr>
          <a:xfrm>
            <a:off x="9167209" y="942975"/>
            <a:ext cx="1838325" cy="59150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Query: select  landing__</a:t>
            </a:r>
            <a:r>
              <a:rPr lang="en-US" sz="2200" dirty="0" err="1">
                <a:solidFill>
                  <a:schemeClr val="accent3">
                    <a:lumMod val="25000"/>
                  </a:schemeClr>
                </a:solidFill>
                <a:latin typeface="Abadi"/>
              </a:rPr>
              <a:t>outcome,booster_version,launch_site,date</a:t>
            </a:r>
            <a:r>
              <a:rPr lang="en-US" sz="2200" dirty="0">
                <a:solidFill>
                  <a:schemeClr val="accent3">
                    <a:lumMod val="25000"/>
                  </a:schemeClr>
                </a:solidFill>
                <a:latin typeface="Abadi"/>
              </a:rPr>
              <a:t> from SPACEXTBL where Date like '2015%' and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圖片 5">
            <a:extLst>
              <a:ext uri="{FF2B5EF4-FFF2-40B4-BE49-F238E27FC236}">
                <a16:creationId xmlns:a16="http://schemas.microsoft.com/office/drawing/2014/main" id="{90D84F9B-B627-43E6-9629-59CF52187CD6}"/>
              </a:ext>
            </a:extLst>
          </p:cNvPr>
          <p:cNvPicPr>
            <a:picLocks noChangeAspect="1"/>
          </p:cNvPicPr>
          <p:nvPr/>
        </p:nvPicPr>
        <p:blipFill>
          <a:blip r:embed="rId3"/>
          <a:stretch>
            <a:fillRect/>
          </a:stretch>
        </p:blipFill>
        <p:spPr>
          <a:xfrm>
            <a:off x="0" y="4001294"/>
            <a:ext cx="12192000" cy="18756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1823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select landing__</a:t>
            </a:r>
            <a:r>
              <a:rPr lang="en-US" sz="2200" dirty="0" err="1">
                <a:solidFill>
                  <a:schemeClr val="accent3">
                    <a:lumMod val="25000"/>
                  </a:schemeClr>
                </a:solidFill>
                <a:latin typeface="Abadi" panose="020B0604020104020204" pitchFamily="34" charset="0"/>
              </a:rPr>
              <a:t>outcome,count</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as count from SPACEXTBL where DATE BETWEEN '2010-06-04' and '2017-03-20' GROUP BY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ORDER BY 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圖片 5">
            <a:extLst>
              <a:ext uri="{FF2B5EF4-FFF2-40B4-BE49-F238E27FC236}">
                <a16:creationId xmlns:a16="http://schemas.microsoft.com/office/drawing/2014/main" id="{9BF570E3-A267-4EE4-B19D-516750678396}"/>
              </a:ext>
            </a:extLst>
          </p:cNvPr>
          <p:cNvPicPr>
            <a:picLocks noChangeAspect="1"/>
          </p:cNvPicPr>
          <p:nvPr/>
        </p:nvPicPr>
        <p:blipFill>
          <a:blip r:embed="rId3"/>
          <a:stretch>
            <a:fillRect/>
          </a:stretch>
        </p:blipFill>
        <p:spPr>
          <a:xfrm>
            <a:off x="8088240" y="1825625"/>
            <a:ext cx="3333750" cy="4162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a:t>
            </a:r>
          </a:p>
        </p:txBody>
      </p:sp>
      <p:sp>
        <p:nvSpPr>
          <p:cNvPr id="8" name="文字方塊 7">
            <a:extLst>
              <a:ext uri="{FF2B5EF4-FFF2-40B4-BE49-F238E27FC236}">
                <a16:creationId xmlns:a16="http://schemas.microsoft.com/office/drawing/2014/main" id="{0A12EAC9-6A12-45E1-8E00-60BA92BCAD2D}"/>
              </a:ext>
            </a:extLst>
          </p:cNvPr>
          <p:cNvSpPr txBox="1"/>
          <p:nvPr/>
        </p:nvSpPr>
        <p:spPr>
          <a:xfrm>
            <a:off x="2077240" y="5903226"/>
            <a:ext cx="7356526" cy="646331"/>
          </a:xfrm>
          <a:prstGeom prst="rect">
            <a:avLst/>
          </a:prstGeom>
          <a:noFill/>
        </p:spPr>
        <p:txBody>
          <a:bodyPr wrap="square">
            <a:spAutoFit/>
          </a:bodyPr>
          <a:lstStyle/>
          <a:p>
            <a:r>
              <a:rPr lang="zh-TW" altLang="en-US" dirty="0"/>
              <a:t>Here we can observe launching sites in the US marked in orange, it is a little bit hard to see in Florida as the three sites are very close.</a:t>
            </a:r>
          </a:p>
        </p:txBody>
      </p:sp>
      <p:pic>
        <p:nvPicPr>
          <p:cNvPr id="9" name="內容版面配置區 8">
            <a:extLst>
              <a:ext uri="{FF2B5EF4-FFF2-40B4-BE49-F238E27FC236}">
                <a16:creationId xmlns:a16="http://schemas.microsoft.com/office/drawing/2014/main" id="{011D6C92-D4FF-4034-9FCE-83A4094F58CD}"/>
              </a:ext>
            </a:extLst>
          </p:cNvPr>
          <p:cNvPicPr>
            <a:picLocks noGrp="1" noChangeAspect="1"/>
          </p:cNvPicPr>
          <p:nvPr>
            <p:ph idx="4294967295"/>
          </p:nvPr>
        </p:nvPicPr>
        <p:blipFill>
          <a:blip r:embed="rId3"/>
          <a:stretch>
            <a:fillRect/>
          </a:stretch>
        </p:blipFill>
        <p:spPr>
          <a:xfrm>
            <a:off x="2077240" y="1486345"/>
            <a:ext cx="7356526"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內容版面配置區 3">
            <a:extLst>
              <a:ext uri="{FF2B5EF4-FFF2-40B4-BE49-F238E27FC236}">
                <a16:creationId xmlns:a16="http://schemas.microsoft.com/office/drawing/2014/main" id="{4D52B618-0540-45F0-A44E-61864848BB94}"/>
              </a:ext>
            </a:extLst>
          </p:cNvPr>
          <p:cNvPicPr>
            <a:picLocks noGrp="1" noChangeAspect="1"/>
          </p:cNvPicPr>
          <p:nvPr>
            <p:ph idx="4294967295"/>
          </p:nvPr>
        </p:nvPicPr>
        <p:blipFill>
          <a:blip r:embed="rId3"/>
          <a:stretch>
            <a:fillRect/>
          </a:stretch>
        </p:blipFill>
        <p:spPr>
          <a:xfrm>
            <a:off x="3054700" y="1406835"/>
            <a:ext cx="6082600" cy="360593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Successful and Failed</a:t>
            </a:r>
          </a:p>
        </p:txBody>
      </p:sp>
      <p:sp>
        <p:nvSpPr>
          <p:cNvPr id="9" name="文字方塊 8">
            <a:extLst>
              <a:ext uri="{FF2B5EF4-FFF2-40B4-BE49-F238E27FC236}">
                <a16:creationId xmlns:a16="http://schemas.microsoft.com/office/drawing/2014/main" id="{942F2964-FAE6-402A-9856-61B134BFB236}"/>
              </a:ext>
            </a:extLst>
          </p:cNvPr>
          <p:cNvSpPr txBox="1"/>
          <p:nvPr/>
        </p:nvSpPr>
        <p:spPr>
          <a:xfrm>
            <a:off x="2980855" y="5331901"/>
            <a:ext cx="6093912" cy="1200329"/>
          </a:xfrm>
          <a:prstGeom prst="rect">
            <a:avLst/>
          </a:prstGeom>
          <a:noFill/>
        </p:spPr>
        <p:txBody>
          <a:bodyPr wrap="square">
            <a:spAutoFit/>
          </a:bodyPr>
          <a:lstStyle/>
          <a:p>
            <a:pPr marL="285750" indent="-285750">
              <a:buFont typeface="Arial" panose="020B0604020202020204" pitchFamily="34" charset="0"/>
              <a:buChar char="•"/>
            </a:pPr>
            <a:r>
              <a:rPr lang="zh-TW" altLang="en-US" dirty="0"/>
              <a:t>Marker clusters is used to simplify the map containing many markers having the same coordinate.</a:t>
            </a:r>
          </a:p>
          <a:p>
            <a:pPr marL="285750" indent="-285750">
              <a:buFont typeface="Arial" panose="020B0604020202020204" pitchFamily="34" charset="0"/>
              <a:buChar char="•"/>
            </a:pPr>
            <a:r>
              <a:rPr lang="zh-TW" altLang="en-US" dirty="0"/>
              <a:t>Successful launches are marked using a green marker and failed launches are marked using a red marker.</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內容版面配置區 3">
            <a:extLst>
              <a:ext uri="{FF2B5EF4-FFF2-40B4-BE49-F238E27FC236}">
                <a16:creationId xmlns:a16="http://schemas.microsoft.com/office/drawing/2014/main" id="{5AA5A46A-65BE-4B69-8E2E-5C7D0D62F6A9}"/>
              </a:ext>
            </a:extLst>
          </p:cNvPr>
          <p:cNvPicPr>
            <a:picLocks noGrp="1" noChangeAspect="1"/>
          </p:cNvPicPr>
          <p:nvPr>
            <p:ph idx="4294967295"/>
          </p:nvPr>
        </p:nvPicPr>
        <p:blipFill>
          <a:blip r:embed="rId3"/>
          <a:stretch>
            <a:fillRect/>
          </a:stretch>
        </p:blipFill>
        <p:spPr>
          <a:xfrm>
            <a:off x="2617427" y="1702900"/>
            <a:ext cx="6820763" cy="410886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Nearest Railway Station</a:t>
            </a:r>
          </a:p>
        </p:txBody>
      </p:sp>
      <p:sp>
        <p:nvSpPr>
          <p:cNvPr id="9" name="文字方塊 8">
            <a:extLst>
              <a:ext uri="{FF2B5EF4-FFF2-40B4-BE49-F238E27FC236}">
                <a16:creationId xmlns:a16="http://schemas.microsoft.com/office/drawing/2014/main" id="{1DC9B696-2C02-46AC-BD06-D77268ACEFAC}"/>
              </a:ext>
            </a:extLst>
          </p:cNvPr>
          <p:cNvSpPr txBox="1"/>
          <p:nvPr/>
        </p:nvSpPr>
        <p:spPr>
          <a:xfrm>
            <a:off x="2617428" y="5934821"/>
            <a:ext cx="6820763" cy="369332"/>
          </a:xfrm>
          <a:prstGeom prst="rect">
            <a:avLst/>
          </a:prstGeom>
          <a:noFill/>
        </p:spPr>
        <p:txBody>
          <a:bodyPr wrap="square">
            <a:spAutoFit/>
          </a:bodyPr>
          <a:lstStyle/>
          <a:p>
            <a:r>
              <a:rPr lang="en-US" altLang="zh-TW" dirty="0"/>
              <a:t>Screenshot show the n</a:t>
            </a:r>
            <a:r>
              <a:rPr lang="zh-TW" altLang="en-US" dirty="0"/>
              <a:t>earest railway station.</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TW" dirty="0">
                <a:solidFill>
                  <a:srgbClr val="0B49CB"/>
                </a:solidFill>
                <a:latin typeface="Abadi"/>
              </a:rPr>
              <a:t>Success count for all launch sites</a:t>
            </a:r>
          </a:p>
        </p:txBody>
      </p:sp>
      <p:sp>
        <p:nvSpPr>
          <p:cNvPr id="7" name="文字方塊 6">
            <a:extLst>
              <a:ext uri="{FF2B5EF4-FFF2-40B4-BE49-F238E27FC236}">
                <a16:creationId xmlns:a16="http://schemas.microsoft.com/office/drawing/2014/main" id="{D0AE4F17-2874-41D1-A46F-EE015F2F621B}"/>
              </a:ext>
            </a:extLst>
          </p:cNvPr>
          <p:cNvSpPr txBox="1"/>
          <p:nvPr/>
        </p:nvSpPr>
        <p:spPr>
          <a:xfrm>
            <a:off x="1519310" y="4399989"/>
            <a:ext cx="8927397" cy="369332"/>
          </a:xfrm>
          <a:prstGeom prst="rect">
            <a:avLst/>
          </a:prstGeom>
          <a:noFill/>
        </p:spPr>
        <p:txBody>
          <a:bodyPr wrap="square">
            <a:spAutoFit/>
          </a:bodyPr>
          <a:lstStyle/>
          <a:p>
            <a:pPr marL="0" indent="0">
              <a:lnSpc>
                <a:spcPct val="100000"/>
              </a:lnSpc>
              <a:spcBef>
                <a:spcPts val="1400"/>
              </a:spcBef>
              <a:buNone/>
            </a:pPr>
            <a:r>
              <a:rPr lang="en-US" altLang="zh-TW" sz="1800" dirty="0">
                <a:solidFill>
                  <a:schemeClr val="accent3">
                    <a:lumMod val="25000"/>
                  </a:schemeClr>
                </a:solidFill>
                <a:latin typeface="Abadi" panose="020B0604020104020204" pitchFamily="34" charset="0"/>
              </a:rPr>
              <a:t>KSC LC – 39A has the largest number of successful launches at 41.7%</a:t>
            </a:r>
          </a:p>
        </p:txBody>
      </p:sp>
      <p:pic>
        <p:nvPicPr>
          <p:cNvPr id="9" name="Picture 3">
            <a:extLst>
              <a:ext uri="{FF2B5EF4-FFF2-40B4-BE49-F238E27FC236}">
                <a16:creationId xmlns:a16="http://schemas.microsoft.com/office/drawing/2014/main" id="{D56770F9-BE39-0D43-9995-3DA8B0697134}"/>
              </a:ext>
            </a:extLst>
          </p:cNvPr>
          <p:cNvPicPr>
            <a:picLocks noChangeAspect="1"/>
          </p:cNvPicPr>
          <p:nvPr/>
        </p:nvPicPr>
        <p:blipFill>
          <a:blip r:embed="rId3"/>
          <a:stretch>
            <a:fillRect/>
          </a:stretch>
        </p:blipFill>
        <p:spPr>
          <a:xfrm>
            <a:off x="1519311" y="1542490"/>
            <a:ext cx="9017000" cy="28575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406586"/>
            <a:ext cx="10530113" cy="47687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a company that aims to make commercial space travel more affordable for everyone.</a:t>
            </a:r>
          </a:p>
          <a:p>
            <a:pPr lvl="1">
              <a:spcBef>
                <a:spcPts val="1400"/>
              </a:spcBef>
            </a:pPr>
            <a:r>
              <a:rPr lang="en-US" sz="1800" dirty="0">
                <a:solidFill>
                  <a:schemeClr val="accent3">
                    <a:lumMod val="25000"/>
                  </a:schemeClr>
                </a:solidFill>
                <a:latin typeface="Abadi" panose="020B0604020104020204" pitchFamily="34" charset="0"/>
              </a:rPr>
              <a:t>This company can launch rockets for a cost of around 60 million dollars. In contrast, other providers require165 million dollars for one launch. This is due to the fact that SpaceX can reuse the first stage of the rocket Falcon9.</a:t>
            </a:r>
          </a:p>
          <a:p>
            <a:pPr lvl="1">
              <a:spcBef>
                <a:spcPts val="1400"/>
              </a:spcBef>
            </a:pPr>
            <a:r>
              <a:rPr lang="en-US" sz="1800" dirty="0">
                <a:solidFill>
                  <a:schemeClr val="accent3">
                    <a:lumMod val="25000"/>
                  </a:schemeClr>
                </a:solidFill>
                <a:latin typeface="Abadi" panose="020B0604020104020204" pitchFamily="34" charset="0"/>
              </a:rPr>
              <a:t>The primary cost saving agent is the high success rate of stage 1 landing and thus its reusability in future launches.</a:t>
            </a:r>
          </a:p>
          <a:p>
            <a:pPr lvl="1">
              <a:spcBef>
                <a:spcPts val="1400"/>
              </a:spcBef>
            </a:pPr>
            <a:r>
              <a:rPr lang="en-US" sz="1800" dirty="0">
                <a:solidFill>
                  <a:schemeClr val="accent3">
                    <a:lumMod val="25000"/>
                  </a:schemeClr>
                </a:solidFill>
                <a:latin typeface="Abadi" panose="020B0604020104020204" pitchFamily="34" charset="0"/>
              </a:rPr>
              <a:t>The challenge here is to set a right costing fore cast of the rocket launches through predicting its potential to land stage 1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features that contributes the most to predict whether the stage one of the rocket will and land successfully?</a:t>
            </a:r>
          </a:p>
          <a:p>
            <a:pPr lvl="1">
              <a:spcBef>
                <a:spcPts val="1400"/>
              </a:spcBef>
            </a:pPr>
            <a:r>
              <a:rPr lang="en-US" sz="1800" dirty="0">
                <a:solidFill>
                  <a:schemeClr val="accent3">
                    <a:lumMod val="25000"/>
                  </a:schemeClr>
                </a:solidFill>
                <a:latin typeface="Abadi" panose="020B0604020104020204" pitchFamily="34" charset="0"/>
              </a:rPr>
              <a:t>Can we predict if we new launches will be successful based on our trained model. What will be the accuracy of our predictions?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TW" dirty="0">
                <a:solidFill>
                  <a:srgbClr val="0B49CB"/>
                </a:solidFill>
                <a:latin typeface="Abadi"/>
              </a:rPr>
              <a:t>Highest launch success ratio</a:t>
            </a:r>
            <a:endParaRPr lang="en-US" dirty="0">
              <a:solidFill>
                <a:srgbClr val="0B49CB"/>
              </a:solidFill>
              <a:latin typeface="Abadi"/>
            </a:endParaRPr>
          </a:p>
        </p:txBody>
      </p:sp>
      <p:pic>
        <p:nvPicPr>
          <p:cNvPr id="6" name="Picture 1">
            <a:extLst>
              <a:ext uri="{FF2B5EF4-FFF2-40B4-BE49-F238E27FC236}">
                <a16:creationId xmlns:a16="http://schemas.microsoft.com/office/drawing/2014/main" id="{39DE2F7D-5158-43E6-9862-D3FA4EF6370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33498" y="1653328"/>
            <a:ext cx="10552113" cy="2516402"/>
          </a:xfrm>
          <a:prstGeom prst="rect">
            <a:avLst/>
          </a:prstGeom>
        </p:spPr>
      </p:pic>
      <p:sp>
        <p:nvSpPr>
          <p:cNvPr id="7" name="文字方塊 6">
            <a:extLst>
              <a:ext uri="{FF2B5EF4-FFF2-40B4-BE49-F238E27FC236}">
                <a16:creationId xmlns:a16="http://schemas.microsoft.com/office/drawing/2014/main" id="{96211782-4515-46A1-98A4-241C069780B8}"/>
              </a:ext>
            </a:extLst>
          </p:cNvPr>
          <p:cNvSpPr txBox="1"/>
          <p:nvPr/>
        </p:nvSpPr>
        <p:spPr>
          <a:xfrm>
            <a:off x="733497" y="4311465"/>
            <a:ext cx="10552113" cy="369332"/>
          </a:xfrm>
          <a:prstGeom prst="rect">
            <a:avLst/>
          </a:prstGeom>
          <a:noFill/>
        </p:spPr>
        <p:txBody>
          <a:bodyPr wrap="square">
            <a:spAutoFit/>
          </a:bodyPr>
          <a:lstStyle/>
          <a:p>
            <a:r>
              <a:rPr lang="zh-TW" altLang="en-US" dirty="0"/>
              <a:t>The KSC LC-39A has almost a 77% of success ratio and a 23% failure ratio.</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TW" dirty="0">
                <a:solidFill>
                  <a:srgbClr val="0B49CB"/>
                </a:solidFill>
                <a:latin typeface="Abadi"/>
              </a:rPr>
              <a:t>Payload and booster versions on successful launch</a:t>
            </a:r>
          </a:p>
        </p:txBody>
      </p:sp>
      <p:pic>
        <p:nvPicPr>
          <p:cNvPr id="7" name="Picture 3">
            <a:extLst>
              <a:ext uri="{FF2B5EF4-FFF2-40B4-BE49-F238E27FC236}">
                <a16:creationId xmlns:a16="http://schemas.microsoft.com/office/drawing/2014/main" id="{2121E88E-D562-49AE-90C7-152F76B7649A}"/>
              </a:ext>
            </a:extLst>
          </p:cNvPr>
          <p:cNvPicPr>
            <a:picLocks noChangeAspect="1"/>
          </p:cNvPicPr>
          <p:nvPr/>
        </p:nvPicPr>
        <p:blipFill>
          <a:blip r:embed="rId3"/>
          <a:stretch>
            <a:fillRect/>
          </a:stretch>
        </p:blipFill>
        <p:spPr>
          <a:xfrm>
            <a:off x="797469" y="1556606"/>
            <a:ext cx="7073157" cy="2241493"/>
          </a:xfrm>
          <a:prstGeom prst="rect">
            <a:avLst/>
          </a:prstGeom>
        </p:spPr>
      </p:pic>
      <p:sp>
        <p:nvSpPr>
          <p:cNvPr id="8" name="Rectangle 6">
            <a:extLst>
              <a:ext uri="{FF2B5EF4-FFF2-40B4-BE49-F238E27FC236}">
                <a16:creationId xmlns:a16="http://schemas.microsoft.com/office/drawing/2014/main" id="{3CFDDF27-48E6-4FF8-AD83-5FBAC926B8E9}"/>
              </a:ext>
            </a:extLst>
          </p:cNvPr>
          <p:cNvSpPr/>
          <p:nvPr/>
        </p:nvSpPr>
        <p:spPr>
          <a:xfrm>
            <a:off x="2131079" y="1954960"/>
            <a:ext cx="2175510" cy="1494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9" name="Picture 8">
            <a:extLst>
              <a:ext uri="{FF2B5EF4-FFF2-40B4-BE49-F238E27FC236}">
                <a16:creationId xmlns:a16="http://schemas.microsoft.com/office/drawing/2014/main" id="{40D46045-48F1-4DDF-8473-51ED3AD9C8D9}"/>
              </a:ext>
            </a:extLst>
          </p:cNvPr>
          <p:cNvPicPr>
            <a:picLocks noChangeAspect="1"/>
          </p:cNvPicPr>
          <p:nvPr/>
        </p:nvPicPr>
        <p:blipFill>
          <a:blip r:embed="rId4"/>
          <a:stretch>
            <a:fillRect/>
          </a:stretch>
        </p:blipFill>
        <p:spPr>
          <a:xfrm>
            <a:off x="770011" y="4267007"/>
            <a:ext cx="7073157" cy="2241493"/>
          </a:xfrm>
          <a:prstGeom prst="rect">
            <a:avLst/>
          </a:prstGeom>
        </p:spPr>
      </p:pic>
      <p:sp>
        <p:nvSpPr>
          <p:cNvPr id="10" name="Content Placeholder 4">
            <a:extLst>
              <a:ext uri="{FF2B5EF4-FFF2-40B4-BE49-F238E27FC236}">
                <a16:creationId xmlns:a16="http://schemas.microsoft.com/office/drawing/2014/main" id="{5920B15B-38A6-4090-AAE2-02F55C2FDFEE}"/>
              </a:ext>
            </a:extLst>
          </p:cNvPr>
          <p:cNvSpPr txBox="1">
            <a:spLocks/>
          </p:cNvSpPr>
          <p:nvPr/>
        </p:nvSpPr>
        <p:spPr>
          <a:xfrm>
            <a:off x="8016160" y="1954960"/>
            <a:ext cx="3441812" cy="159764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see payload range 2000 to 3750kg has the highest rate of success as we see the congregation at the top in comparison to the bottom.</a:t>
            </a:r>
            <a:endParaRPr lang="en-US" sz="2200" dirty="0">
              <a:solidFill>
                <a:schemeClr val="accent3">
                  <a:lumMod val="25000"/>
                </a:schemeClr>
              </a:solidFill>
              <a:latin typeface="Abadi" panose="020B0604020104020204" pitchFamily="34" charset="0"/>
            </a:endParaRPr>
          </a:p>
        </p:txBody>
      </p:sp>
      <p:sp>
        <p:nvSpPr>
          <p:cNvPr id="11" name="Content Placeholder 4">
            <a:extLst>
              <a:ext uri="{FF2B5EF4-FFF2-40B4-BE49-F238E27FC236}">
                <a16:creationId xmlns:a16="http://schemas.microsoft.com/office/drawing/2014/main" id="{11999B6A-5C8F-4233-9AD3-93ED4440CF3C}"/>
              </a:ext>
            </a:extLst>
          </p:cNvPr>
          <p:cNvSpPr txBox="1">
            <a:spLocks/>
          </p:cNvSpPr>
          <p:nvPr/>
        </p:nvSpPr>
        <p:spPr>
          <a:xfrm>
            <a:off x="8057987" y="4588929"/>
            <a:ext cx="3441812" cy="159764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As booster B5 has only 1 launch and it’s successful, it has the highest ratio. If we exclude B5 for its small sample size, FT and B4 has higher success ratio with FT having more edge.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1">
            <a:extLst>
              <a:ext uri="{FF2B5EF4-FFF2-40B4-BE49-F238E27FC236}">
                <a16:creationId xmlns:a16="http://schemas.microsoft.com/office/drawing/2014/main" id="{FDC57F7E-8707-49F1-A675-B309678F3B7C}"/>
              </a:ext>
            </a:extLst>
          </p:cNvPr>
          <p:cNvGraphicFramePr/>
          <p:nvPr>
            <p:extLst>
              <p:ext uri="{D42A27DB-BD31-4B8C-83A1-F6EECF244321}">
                <p14:modId xmlns:p14="http://schemas.microsoft.com/office/powerpoint/2010/main" val="1756249037"/>
              </p:ext>
            </p:extLst>
          </p:nvPr>
        </p:nvGraphicFramePr>
        <p:xfrm>
          <a:off x="3260437" y="1495858"/>
          <a:ext cx="5671127" cy="3741497"/>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4">
            <a:extLst>
              <a:ext uri="{FF2B5EF4-FFF2-40B4-BE49-F238E27FC236}">
                <a16:creationId xmlns:a16="http://schemas.microsoft.com/office/drawing/2014/main" id="{006D0F02-8CB7-4A2D-A0DD-C1D91A6A1F04}"/>
              </a:ext>
            </a:extLst>
          </p:cNvPr>
          <p:cNvSpPr txBox="1">
            <a:spLocks/>
          </p:cNvSpPr>
          <p:nvPr/>
        </p:nvSpPr>
        <p:spPr>
          <a:xfrm>
            <a:off x="1378657" y="5305999"/>
            <a:ext cx="9434685" cy="11215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a:solidFill>
                  <a:schemeClr val="accent3">
                    <a:lumMod val="25000"/>
                  </a:schemeClr>
                </a:solidFill>
                <a:latin typeface="Abadi"/>
              </a:rPr>
              <a:t>Accuracy for the built classification model is 0.833334 for all models - </a:t>
            </a:r>
            <a:r>
              <a:rPr lang="en-SG" sz="2000"/>
              <a:t>SVM, Classification Trees, Logistic Regression and KNN. Hence they are equivalent of one another and all models can be used.</a:t>
            </a:r>
            <a:endParaRPr lang="en-US" sz="20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9852C122-9030-4DAC-858E-879FECFE71E0}"/>
              </a:ext>
            </a:extLst>
          </p:cNvPr>
          <p:cNvSpPr txBox="1">
            <a:spLocks/>
          </p:cNvSpPr>
          <p:nvPr/>
        </p:nvSpPr>
        <p:spPr>
          <a:xfrm>
            <a:off x="6472532" y="2963835"/>
            <a:ext cx="4652668" cy="133107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The confusion matrix for all models is the same. The weakness is the number of false positives as seen in the top right square.</a:t>
            </a:r>
            <a:endParaRPr lang="en-US" sz="2200" dirty="0">
              <a:solidFill>
                <a:schemeClr val="accent3">
                  <a:lumMod val="25000"/>
                </a:schemeClr>
              </a:solidFill>
              <a:latin typeface="Abadi" panose="020B0604020104020204" pitchFamily="34" charset="0"/>
            </a:endParaRPr>
          </a:p>
        </p:txBody>
      </p:sp>
      <p:pic>
        <p:nvPicPr>
          <p:cNvPr id="7" name="Picture 2">
            <a:extLst>
              <a:ext uri="{FF2B5EF4-FFF2-40B4-BE49-F238E27FC236}">
                <a16:creationId xmlns:a16="http://schemas.microsoft.com/office/drawing/2014/main" id="{9FEECBF6-F98A-4265-A5C8-790785E5B2B3}"/>
              </a:ext>
            </a:extLst>
          </p:cNvPr>
          <p:cNvPicPr>
            <a:picLocks noChangeAspect="1"/>
          </p:cNvPicPr>
          <p:nvPr/>
        </p:nvPicPr>
        <p:blipFill>
          <a:blip r:embed="rId3"/>
          <a:stretch>
            <a:fillRect/>
          </a:stretch>
        </p:blipFill>
        <p:spPr>
          <a:xfrm>
            <a:off x="423646" y="1541954"/>
            <a:ext cx="5483185" cy="42342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92500"/>
          </a:bodyPr>
          <a:lstStyle/>
          <a:p>
            <a:pPr>
              <a:lnSpc>
                <a:spcPct val="100000"/>
              </a:lnSpc>
              <a:spcBef>
                <a:spcPts val="1400"/>
              </a:spcBef>
            </a:pPr>
            <a:r>
              <a:rPr lang="en-US" altLang="zh-TW" sz="2400" dirty="0">
                <a:solidFill>
                  <a:schemeClr val="accent3">
                    <a:lumMod val="25000"/>
                  </a:schemeClr>
                </a:solidFill>
                <a:latin typeface="Abadi"/>
              </a:rPr>
              <a:t>Data can be extracted from API or </a:t>
            </a:r>
            <a:r>
              <a:rPr lang="en-US" altLang="zh-TW" sz="2400" dirty="0" err="1">
                <a:solidFill>
                  <a:schemeClr val="accent3">
                    <a:lumMod val="25000"/>
                  </a:schemeClr>
                </a:solidFill>
                <a:latin typeface="Abadi"/>
              </a:rPr>
              <a:t>webscraped</a:t>
            </a:r>
            <a:r>
              <a:rPr lang="en-US" altLang="zh-TW" sz="2400" dirty="0">
                <a:solidFill>
                  <a:schemeClr val="accent3">
                    <a:lumMod val="25000"/>
                  </a:schemeClr>
                </a:solidFill>
                <a:latin typeface="Abadi"/>
              </a:rPr>
              <a:t> from online sources such as Wikipedia. </a:t>
            </a:r>
          </a:p>
          <a:p>
            <a:pPr>
              <a:lnSpc>
                <a:spcPct val="100000"/>
              </a:lnSpc>
              <a:spcBef>
                <a:spcPts val="1400"/>
              </a:spcBef>
            </a:pPr>
            <a:r>
              <a:rPr lang="en-US" altLang="zh-TW" sz="2400" dirty="0">
                <a:solidFill>
                  <a:schemeClr val="accent3">
                    <a:lumMod val="25000"/>
                  </a:schemeClr>
                </a:solidFill>
                <a:latin typeface="Abadi"/>
              </a:rPr>
              <a:t>Exploratory analysis can be using various methods such as SQL queries, visualization using charts, interactive dashboards as well as maps when needed.</a:t>
            </a:r>
          </a:p>
          <a:p>
            <a:pPr>
              <a:lnSpc>
                <a:spcPct val="100000"/>
              </a:lnSpc>
              <a:spcBef>
                <a:spcPts val="1400"/>
              </a:spcBef>
            </a:pPr>
            <a:r>
              <a:rPr lang="en-US" altLang="zh-TW" sz="2400" dirty="0">
                <a:solidFill>
                  <a:schemeClr val="accent3">
                    <a:lumMod val="25000"/>
                  </a:schemeClr>
                </a:solidFill>
                <a:latin typeface="Abadi"/>
              </a:rPr>
              <a:t>Features including </a:t>
            </a:r>
            <a:r>
              <a:rPr lang="en-US" altLang="zh-TW" sz="2400" dirty="0"/>
              <a:t>‘</a:t>
            </a:r>
            <a:r>
              <a:rPr lang="en-SG" altLang="zh-TW" sz="2400" dirty="0" err="1"/>
              <a:t>FlightNumber</a:t>
            </a:r>
            <a:r>
              <a:rPr lang="en-SG" altLang="zh-TW" sz="2400" dirty="0"/>
              <a:t>', '</a:t>
            </a:r>
            <a:r>
              <a:rPr lang="en-SG" altLang="zh-TW" sz="2400" dirty="0" err="1"/>
              <a:t>PayloadMass</a:t>
            </a:r>
            <a:r>
              <a:rPr lang="en-SG" altLang="zh-TW" sz="2400" dirty="0"/>
              <a:t>', 'Orbit', '</a:t>
            </a:r>
            <a:r>
              <a:rPr lang="en-SG" altLang="zh-TW" sz="2400" dirty="0" err="1"/>
              <a:t>LaunchSite</a:t>
            </a:r>
            <a:r>
              <a:rPr lang="en-SG" altLang="zh-TW" sz="2400" dirty="0"/>
              <a:t>', 'Flights', '</a:t>
            </a:r>
            <a:r>
              <a:rPr lang="en-SG" altLang="zh-TW" sz="2400" dirty="0" err="1"/>
              <a:t>GridFins</a:t>
            </a:r>
            <a:r>
              <a:rPr lang="en-SG" altLang="zh-TW" sz="2400" dirty="0"/>
              <a:t>', 'Reused', 'Legs', '</a:t>
            </a:r>
            <a:r>
              <a:rPr lang="en-SG" altLang="zh-TW" sz="2400" dirty="0" err="1"/>
              <a:t>LandingPad</a:t>
            </a:r>
            <a:r>
              <a:rPr lang="en-SG" altLang="zh-TW" sz="2400" dirty="0"/>
              <a:t>', 'Block', '</a:t>
            </a:r>
            <a:r>
              <a:rPr lang="en-SG" altLang="zh-TW" sz="2400" dirty="0" err="1"/>
              <a:t>ReusedCount</a:t>
            </a:r>
            <a:r>
              <a:rPr lang="en-SG" altLang="zh-TW" sz="2400" dirty="0"/>
              <a:t>’ are important variables. </a:t>
            </a:r>
          </a:p>
          <a:p>
            <a:pPr lvl="1">
              <a:lnSpc>
                <a:spcPct val="100000"/>
              </a:lnSpc>
              <a:spcBef>
                <a:spcPts val="1400"/>
              </a:spcBef>
            </a:pPr>
            <a:r>
              <a:rPr lang="en-SG" altLang="zh-TW" sz="2000" dirty="0">
                <a:solidFill>
                  <a:schemeClr val="accent3">
                    <a:lumMod val="25000"/>
                  </a:schemeClr>
                </a:solidFill>
                <a:latin typeface="Abadi"/>
              </a:rPr>
              <a:t>Later flight numbers indicate the flights launched at later timeline, hence we can observe flights at later are more successful since it builds on experience of previous flights. </a:t>
            </a:r>
            <a:endParaRPr lang="en-US" altLang="zh-TW" sz="2000" dirty="0">
              <a:solidFill>
                <a:schemeClr val="accent3">
                  <a:lumMod val="25000"/>
                </a:schemeClr>
              </a:solidFill>
              <a:latin typeface="Abadi"/>
            </a:endParaRPr>
          </a:p>
          <a:p>
            <a:pPr>
              <a:lnSpc>
                <a:spcPct val="100000"/>
              </a:lnSpc>
              <a:spcBef>
                <a:spcPts val="1400"/>
              </a:spcBef>
            </a:pPr>
            <a:r>
              <a:rPr lang="en-US" altLang="zh-TW" sz="2400" dirty="0">
                <a:solidFill>
                  <a:schemeClr val="accent3">
                    <a:lumMod val="25000"/>
                  </a:schemeClr>
                </a:solidFill>
                <a:latin typeface="Abadi"/>
              </a:rPr>
              <a:t>Accuracy for the built classification model </a:t>
            </a:r>
            <a:r>
              <a:rPr lang="en-SG" altLang="zh-TW" sz="2400" dirty="0">
                <a:solidFill>
                  <a:schemeClr val="accent3">
                    <a:lumMod val="25000"/>
                  </a:schemeClr>
                </a:solidFill>
                <a:latin typeface="Abadi"/>
              </a:rPr>
              <a:t>is </a:t>
            </a:r>
            <a:r>
              <a:rPr lang="en-SG" altLang="zh-TW" sz="2400" dirty="0"/>
              <a:t>equivalent</a:t>
            </a:r>
            <a:r>
              <a:rPr lang="en-US" altLang="zh-TW" sz="2400" dirty="0">
                <a:solidFill>
                  <a:schemeClr val="accent3">
                    <a:lumMod val="25000"/>
                  </a:schemeClr>
                </a:solidFill>
                <a:latin typeface="Abadi"/>
              </a:rPr>
              <a:t> for all models - </a:t>
            </a:r>
            <a:r>
              <a:rPr lang="en-SG" altLang="zh-TW" sz="2400" dirty="0"/>
              <a:t>SVM, Classification Trees, Logistic Regression and KNN. Issue may rise for false positives.</a:t>
            </a:r>
            <a:endParaRPr lang="en-US" altLang="zh-TW"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altLang="zh-TW" sz="2200" dirty="0">
                <a:solidFill>
                  <a:schemeClr val="accent3">
                    <a:lumMod val="25000"/>
                  </a:schemeClr>
                </a:solidFill>
                <a:latin typeface="Abadi" panose="020B0604020104020204" pitchFamily="34" charset="0"/>
              </a:rPr>
              <a:t>All required can be found in this </a:t>
            </a:r>
            <a:r>
              <a:rPr lang="en-US" altLang="zh-TW" sz="2200" dirty="0" err="1">
                <a:solidFill>
                  <a:schemeClr val="accent3">
                    <a:lumMod val="25000"/>
                  </a:schemeClr>
                </a:solidFill>
                <a:latin typeface="Abadi" panose="020B0604020104020204" pitchFamily="34" charset="0"/>
              </a:rPr>
              <a:t>Github</a:t>
            </a:r>
            <a:r>
              <a:rPr lang="en-US" altLang="zh-TW" sz="2200" dirty="0">
                <a:solidFill>
                  <a:schemeClr val="accent3">
                    <a:lumMod val="25000"/>
                  </a:schemeClr>
                </a:solidFill>
                <a:latin typeface="Abadi" panose="020B0604020104020204" pitchFamily="34" charset="0"/>
              </a:rPr>
              <a:t> link: </a:t>
            </a:r>
            <a:br>
              <a:rPr lang="en-US" altLang="zh-TW" sz="2200" dirty="0">
                <a:solidFill>
                  <a:schemeClr val="accent3">
                    <a:lumMod val="25000"/>
                  </a:schemeClr>
                </a:solidFill>
                <a:latin typeface="Abadi" panose="020B0604020104020204" pitchFamily="34" charset="0"/>
              </a:rPr>
            </a:br>
            <a:r>
              <a:rPr lang="en-US" altLang="zh-TW" sz="2200" dirty="0">
                <a:solidFill>
                  <a:schemeClr val="accent3">
                    <a:lumMod val="25000"/>
                  </a:schemeClr>
                </a:solidFill>
                <a:latin typeface="Abadi" panose="020B0604020104020204" pitchFamily="34" charset="0"/>
                <a:hlinkClick r:id="rId4"/>
              </a:rPr>
              <a:t>https://github.com/Andy-gtm/IBM-Data-Science-Capstone</a:t>
            </a:r>
            <a:endParaRPr lang="en-US" altLang="zh-TW" sz="2200" dirty="0">
              <a:solidFill>
                <a:schemeClr val="accent3">
                  <a:lumMod val="25000"/>
                </a:schemeClr>
              </a:solidFill>
              <a:latin typeface="Abadi" panose="020B0604020104020204" pitchFamily="34" charset="0"/>
            </a:endParaRPr>
          </a:p>
          <a:p>
            <a:pPr>
              <a:lnSpc>
                <a:spcPct val="100000"/>
              </a:lnSpc>
              <a:spcBef>
                <a:spcPts val="1400"/>
              </a:spcBef>
            </a:pPr>
            <a:r>
              <a:rPr lang="en-US" altLang="zh-TW" sz="2200" dirty="0">
                <a:solidFill>
                  <a:schemeClr val="accent3">
                    <a:lumMod val="25000"/>
                  </a:schemeClr>
                </a:solidFill>
                <a:latin typeface="Abadi" panose="020B0604020104020204" pitchFamily="34" charset="0"/>
              </a:rPr>
              <a:t>Thanks Dorothy Teng, </a:t>
            </a:r>
            <a:r>
              <a:rPr lang="en-US" altLang="zh-TW" sz="2200" dirty="0" err="1">
                <a:solidFill>
                  <a:schemeClr val="accent3">
                    <a:lumMod val="25000"/>
                  </a:schemeClr>
                </a:solidFill>
                <a:latin typeface="Abadi" panose="020B0604020104020204" pitchFamily="34" charset="0"/>
              </a:rPr>
              <a:t>Tarun</a:t>
            </a:r>
            <a:r>
              <a:rPr lang="en-US" altLang="zh-TW" sz="2200">
                <a:solidFill>
                  <a:schemeClr val="accent3">
                    <a:lumMod val="25000"/>
                  </a:schemeClr>
                </a:solidFill>
                <a:latin typeface="Abadi" panose="020B0604020104020204" pitchFamily="34" charset="0"/>
              </a:rPr>
              <a:t> .</a:t>
            </a:r>
            <a:endParaRPr lang="en-US" altLang="zh-TW"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altLang="zh-TW"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797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Data was collected using the SpaceX REST API and Wikipedia Web scrapping using python </a:t>
            </a:r>
            <a:r>
              <a:rPr lang="en-US" sz="6400" dirty="0" err="1">
                <a:solidFill>
                  <a:schemeClr val="accent3">
                    <a:lumMod val="25000"/>
                  </a:schemeClr>
                </a:solidFill>
                <a:latin typeface="Abadi"/>
              </a:rPr>
              <a:t>BeautifulSoup</a:t>
            </a:r>
            <a:r>
              <a:rPr lang="en-US" sz="84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Data was processed using python pandas and </a:t>
            </a:r>
            <a:r>
              <a:rPr lang="en-US" sz="6400" dirty="0" err="1">
                <a:solidFill>
                  <a:schemeClr val="accent3">
                    <a:lumMod val="25000"/>
                  </a:schemeClr>
                </a:solidFill>
                <a:latin typeface="Abadi"/>
              </a:rPr>
              <a:t>numpy</a:t>
            </a:r>
            <a:r>
              <a:rPr lang="en-US" sz="6400" dirty="0">
                <a:solidFill>
                  <a:schemeClr val="accent3">
                    <a:lumMod val="25000"/>
                  </a:schemeClr>
                </a:solidFill>
                <a:latin typeface="Abadi"/>
              </a:rPr>
              <a:t> library.</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Classification models (Experiment usability and compatibility of SVM, Tree maps, KNN, Logistic</a:t>
            </a:r>
          </a:p>
          <a:p>
            <a:pPr lvl="1">
              <a:lnSpc>
                <a:spcPct val="120000"/>
              </a:lnSpc>
              <a:spcBef>
                <a:spcPts val="1400"/>
              </a:spcBef>
            </a:pPr>
            <a:r>
              <a:rPr lang="en-US" sz="6400" dirty="0">
                <a:solidFill>
                  <a:schemeClr val="accent3">
                    <a:lumMod val="25000"/>
                  </a:schemeClr>
                </a:solidFill>
                <a:latin typeface="Abadi"/>
              </a:rPr>
              <a:t>Regression optimizing parameters) were built, evaluated and tuned using </a:t>
            </a:r>
            <a:r>
              <a:rPr lang="en-US" sz="6400" dirty="0" err="1">
                <a:solidFill>
                  <a:schemeClr val="accent3">
                    <a:lumMod val="25000"/>
                  </a:schemeClr>
                </a:solidFill>
                <a:latin typeface="Abadi"/>
              </a:rPr>
              <a:t>sklearn</a:t>
            </a:r>
            <a:r>
              <a:rPr lang="en-US" sz="6400" dirty="0">
                <a:solidFill>
                  <a:schemeClr val="accent3">
                    <a:lumMod val="25000"/>
                  </a:schemeClr>
                </a:solidFill>
                <a:latin typeface="Abadi"/>
              </a:rPr>
              <a:t>.</a:t>
            </a:r>
            <a:endParaRPr lang="en-US" sz="64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library to scrap data from the Wikipedia page.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launch data from SpaceX URL using given API.</a:t>
            </a:r>
          </a:p>
          <a:p>
            <a:pPr>
              <a:lnSpc>
                <a:spcPct val="100000"/>
              </a:lnSpc>
              <a:spcBef>
                <a:spcPts val="1400"/>
              </a:spcBef>
            </a:pPr>
            <a:r>
              <a:rPr lang="en-US" sz="2200" dirty="0">
                <a:solidFill>
                  <a:schemeClr val="accent3">
                    <a:lumMod val="25000"/>
                  </a:schemeClr>
                </a:solidFill>
                <a:latin typeface="Abadi" panose="020B0604020104020204" pitchFamily="34" charset="0"/>
              </a:rPr>
              <a:t>Extract the data from the response.</a:t>
            </a:r>
          </a:p>
          <a:p>
            <a:pPr>
              <a:lnSpc>
                <a:spcPct val="100000"/>
              </a:lnSpc>
              <a:spcBef>
                <a:spcPts val="1400"/>
              </a:spcBef>
            </a:pPr>
            <a:r>
              <a:rPr lang="en-US" sz="2200" dirty="0">
                <a:solidFill>
                  <a:schemeClr val="accent3">
                    <a:lumMod val="25000"/>
                  </a:schemeClr>
                </a:solidFill>
                <a:latin typeface="Abadi" panose="020B0604020104020204" pitchFamily="34" charset="0"/>
              </a:rPr>
              <a:t>Pre-process and construct the data.</a:t>
            </a:r>
          </a:p>
          <a:p>
            <a:pPr>
              <a:lnSpc>
                <a:spcPct val="100000"/>
              </a:lnSpc>
              <a:spcBef>
                <a:spcPts val="1400"/>
              </a:spcBef>
            </a:pPr>
            <a:r>
              <a:rPr lang="en-US" sz="2200" dirty="0">
                <a:solidFill>
                  <a:schemeClr val="accent3">
                    <a:lumMod val="25000"/>
                  </a:schemeClr>
                </a:solidFill>
                <a:latin typeface="Abadi" panose="020B0604020104020204" pitchFamily="34" charset="0"/>
              </a:rPr>
              <a:t>Store the data in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GitHub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1">
            <a:extLst>
              <a:ext uri="{FF2B5EF4-FFF2-40B4-BE49-F238E27FC236}">
                <a16:creationId xmlns:a16="http://schemas.microsoft.com/office/drawing/2014/main" id="{86532DBA-D29D-4990-B05E-4E0F78B59602}"/>
              </a:ext>
            </a:extLst>
          </p:cNvPr>
          <p:cNvGraphicFramePr/>
          <p:nvPr>
            <p:extLst>
              <p:ext uri="{D42A27DB-BD31-4B8C-83A1-F6EECF244321}">
                <p14:modId xmlns:p14="http://schemas.microsoft.com/office/powerpoint/2010/main" val="3531683581"/>
              </p:ext>
            </p:extLst>
          </p:nvPr>
        </p:nvGraphicFramePr>
        <p:xfrm>
          <a:off x="5537682" y="1725069"/>
          <a:ext cx="6186672" cy="50264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for the Wikipedia page.</a:t>
            </a:r>
          </a:p>
          <a:p>
            <a:pPr>
              <a:lnSpc>
                <a:spcPct val="100000"/>
              </a:lnSpc>
              <a:spcBef>
                <a:spcPts val="1400"/>
              </a:spcBef>
            </a:pPr>
            <a:r>
              <a:rPr lang="en-US" sz="2200" dirty="0">
                <a:solidFill>
                  <a:schemeClr val="accent3">
                    <a:lumMod val="25000"/>
                  </a:schemeClr>
                </a:solidFill>
                <a:latin typeface="Abadi"/>
              </a:rPr>
              <a:t>Parse the table data from html text using beautifulSoup4 library.</a:t>
            </a:r>
          </a:p>
          <a:p>
            <a:pPr>
              <a:lnSpc>
                <a:spcPct val="100000"/>
              </a:lnSpc>
              <a:spcBef>
                <a:spcPts val="1400"/>
              </a:spcBef>
            </a:pPr>
            <a:r>
              <a:rPr lang="en-US" sz="2200" dirty="0">
                <a:solidFill>
                  <a:schemeClr val="accent3">
                    <a:lumMod val="25000"/>
                  </a:schemeClr>
                </a:solidFill>
                <a:latin typeface="Abadi"/>
              </a:rPr>
              <a:t>Create pandas data frame from table data.</a:t>
            </a:r>
          </a:p>
          <a:p>
            <a:pPr>
              <a:lnSpc>
                <a:spcPct val="100000"/>
              </a:lnSpc>
              <a:spcBef>
                <a:spcPts val="1400"/>
              </a:spcBef>
            </a:pPr>
            <a:r>
              <a:rPr lang="en-US" sz="2200" dirty="0">
                <a:solidFill>
                  <a:schemeClr val="accent3">
                    <a:lumMod val="25000"/>
                  </a:schemeClr>
                </a:solidFill>
                <a:latin typeface="Abadi"/>
              </a:rPr>
              <a:t>Construct the data and store it in CSV.</a:t>
            </a:r>
          </a:p>
          <a:p>
            <a:pPr marL="0" indent="0">
              <a:lnSpc>
                <a:spcPct val="100000"/>
              </a:lnSpc>
              <a:spcBef>
                <a:spcPts val="1400"/>
              </a:spcBef>
              <a:buNone/>
            </a:pPr>
            <a:r>
              <a:rPr lang="en-US" sz="2200" dirty="0">
                <a:solidFill>
                  <a:schemeClr val="accent3">
                    <a:lumMod val="25000"/>
                  </a:schemeClr>
                </a:solidFill>
                <a:latin typeface="Abadi"/>
                <a:hlinkClick r:id="rId4"/>
              </a:rPr>
              <a:t>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9">
            <a:extLst>
              <a:ext uri="{FF2B5EF4-FFF2-40B4-BE49-F238E27FC236}">
                <a16:creationId xmlns:a16="http://schemas.microsoft.com/office/drawing/2014/main" id="{8F5E8DE4-DD37-48B9-AE17-E0799C36B447}"/>
              </a:ext>
            </a:extLst>
          </p:cNvPr>
          <p:cNvGraphicFramePr/>
          <p:nvPr>
            <p:extLst>
              <p:ext uri="{D42A27DB-BD31-4B8C-83A1-F6EECF244321}">
                <p14:modId xmlns:p14="http://schemas.microsoft.com/office/powerpoint/2010/main" val="3656055741"/>
              </p:ext>
            </p:extLst>
          </p:nvPr>
        </p:nvGraphicFramePr>
        <p:xfrm>
          <a:off x="5051262" y="1783116"/>
          <a:ext cx="6234349" cy="4090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purl.org/dc/elements/1.1/"/>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212</TotalTime>
  <Words>2428</Words>
  <Application>Microsoft Office PowerPoint</Application>
  <PresentationFormat>寬螢幕</PresentationFormat>
  <Paragraphs>256</Paragraphs>
  <Slides>47</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黃仲永</cp:lastModifiedBy>
  <cp:revision>205</cp:revision>
  <dcterms:created xsi:type="dcterms:W3CDTF">2021-04-29T18:58:34Z</dcterms:created>
  <dcterms:modified xsi:type="dcterms:W3CDTF">2022-02-23T16:47:34Z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